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343" r:id="rId2"/>
    <p:sldId id="2337" r:id="rId3"/>
    <p:sldId id="2336" r:id="rId4"/>
    <p:sldId id="2338" r:id="rId5"/>
    <p:sldId id="2339" r:id="rId6"/>
    <p:sldId id="234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3"/>
  </p:normalViewPr>
  <p:slideViewPr>
    <p:cSldViewPr snapToGrid="0" snapToObjects="1">
      <p:cViewPr varScale="1">
        <p:scale>
          <a:sx n="62" d="100"/>
          <a:sy n="62" d="100"/>
        </p:scale>
        <p:origin x="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endy\Google%20Drive\AACRAO%20Research%20Agenda\2019%20research%20and%20consulting\2019%20Admissions%20Back%20Office%20practices\results\Section%201%20results%20applications%20materials%20and%20calenda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Application Materials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'1.11'!$C$34</c:f>
              <c:strCache>
                <c:ptCount val="1"/>
                <c:pt idx="0">
                  <c:v>Required</c:v>
                </c:pt>
              </c:strCache>
            </c:strRef>
          </c:tx>
          <c:spPr>
            <a:solidFill>
              <a:srgbClr val="007DBA"/>
            </a:solidFill>
            <a:ln>
              <a:noFill/>
            </a:ln>
            <a:effectLst/>
          </c:spPr>
          <c:invertIfNegative val="0"/>
          <c:cat>
            <c:strRef>
              <c:f>'1.11'!$B$35:$B$47</c:f>
              <c:strCache>
                <c:ptCount val="13"/>
                <c:pt idx="0">
                  <c:v>Work experience</c:v>
                </c:pt>
                <c:pt idx="1">
                  <c:v>Secondary school rank</c:v>
                </c:pt>
                <c:pt idx="2">
                  <c:v>Writing sample (not a response to a specific question)</c:v>
                </c:pt>
                <c:pt idx="3">
                  <c:v>Description of community involvement</c:v>
                </c:pt>
                <c:pt idx="4">
                  <c:v>Description of extra-curricular engagement</c:v>
                </c:pt>
                <c:pt idx="5">
                  <c:v>Placement test scores</c:v>
                </c:pt>
                <c:pt idx="6">
                  <c:v>Personal statement</c:v>
                </c:pt>
                <c:pt idx="7">
                  <c:v>Letter(s) of recommendation</c:v>
                </c:pt>
                <c:pt idx="8">
                  <c:v>Response to specific essay question(s)/short answer</c:v>
                </c:pt>
                <c:pt idx="9">
                  <c:v>Standardized test score</c:v>
                </c:pt>
                <c:pt idx="10">
                  <c:v>Secondary school GPA</c:v>
                </c:pt>
                <c:pt idx="11">
                  <c:v>Proof of high school graduation and/or GED</c:v>
                </c:pt>
                <c:pt idx="12">
                  <c:v>Secondary school transcript</c:v>
                </c:pt>
              </c:strCache>
            </c:strRef>
          </c:cat>
          <c:val>
            <c:numRef>
              <c:f>'1.11'!$C$35:$C$47</c:f>
              <c:numCache>
                <c:formatCode>0%</c:formatCode>
                <c:ptCount val="13"/>
                <c:pt idx="0">
                  <c:v>0.03</c:v>
                </c:pt>
                <c:pt idx="1">
                  <c:v>0.06</c:v>
                </c:pt>
                <c:pt idx="2">
                  <c:v>7.0000000000000007E-2</c:v>
                </c:pt>
                <c:pt idx="3">
                  <c:v>7.0000000000000007E-2</c:v>
                </c:pt>
                <c:pt idx="4">
                  <c:v>0.08</c:v>
                </c:pt>
                <c:pt idx="5">
                  <c:v>0.16</c:v>
                </c:pt>
                <c:pt idx="6">
                  <c:v>0.16</c:v>
                </c:pt>
                <c:pt idx="7">
                  <c:v>0.22</c:v>
                </c:pt>
                <c:pt idx="8">
                  <c:v>0.24</c:v>
                </c:pt>
                <c:pt idx="9">
                  <c:v>0.64</c:v>
                </c:pt>
                <c:pt idx="10">
                  <c:v>0.75</c:v>
                </c:pt>
                <c:pt idx="11">
                  <c:v>0.85</c:v>
                </c:pt>
                <c:pt idx="12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45-EF46-A67F-66DEBC73C59C}"/>
            </c:ext>
          </c:extLst>
        </c:ser>
        <c:ser>
          <c:idx val="1"/>
          <c:order val="1"/>
          <c:tx>
            <c:strRef>
              <c:f>'1.11'!$D$34</c:f>
              <c:strCache>
                <c:ptCount val="1"/>
                <c:pt idx="0">
                  <c:v>Supplemental and highly encouraged</c:v>
                </c:pt>
              </c:strCache>
            </c:strRef>
          </c:tx>
          <c:spPr>
            <a:solidFill>
              <a:srgbClr val="F0B323"/>
            </a:solidFill>
            <a:ln>
              <a:noFill/>
            </a:ln>
            <a:effectLst/>
          </c:spPr>
          <c:invertIfNegative val="0"/>
          <c:cat>
            <c:strRef>
              <c:f>'1.11'!$B$35:$B$47</c:f>
              <c:strCache>
                <c:ptCount val="13"/>
                <c:pt idx="0">
                  <c:v>Work experience</c:v>
                </c:pt>
                <c:pt idx="1">
                  <c:v>Secondary school rank</c:v>
                </c:pt>
                <c:pt idx="2">
                  <c:v>Writing sample (not a response to a specific question)</c:v>
                </c:pt>
                <c:pt idx="3">
                  <c:v>Description of community involvement</c:v>
                </c:pt>
                <c:pt idx="4">
                  <c:v>Description of extra-curricular engagement</c:v>
                </c:pt>
                <c:pt idx="5">
                  <c:v>Placement test scores</c:v>
                </c:pt>
                <c:pt idx="6">
                  <c:v>Personal statement</c:v>
                </c:pt>
                <c:pt idx="7">
                  <c:v>Letter(s) of recommendation</c:v>
                </c:pt>
                <c:pt idx="8">
                  <c:v>Response to specific essay question(s)/short answer</c:v>
                </c:pt>
                <c:pt idx="9">
                  <c:v>Standardized test score</c:v>
                </c:pt>
                <c:pt idx="10">
                  <c:v>Secondary school GPA</c:v>
                </c:pt>
                <c:pt idx="11">
                  <c:v>Proof of high school graduation and/or GED</c:v>
                </c:pt>
                <c:pt idx="12">
                  <c:v>Secondary school transcript</c:v>
                </c:pt>
              </c:strCache>
            </c:strRef>
          </c:cat>
          <c:val>
            <c:numRef>
              <c:f>'1.11'!$D$35:$D$47</c:f>
              <c:numCache>
                <c:formatCode>0%</c:formatCode>
                <c:ptCount val="13"/>
                <c:pt idx="0">
                  <c:v>0.19</c:v>
                </c:pt>
                <c:pt idx="1">
                  <c:v>0.22</c:v>
                </c:pt>
                <c:pt idx="2">
                  <c:v>0.06</c:v>
                </c:pt>
                <c:pt idx="3">
                  <c:v>0.22</c:v>
                </c:pt>
                <c:pt idx="4">
                  <c:v>0.23</c:v>
                </c:pt>
                <c:pt idx="5">
                  <c:v>0.1</c:v>
                </c:pt>
                <c:pt idx="6">
                  <c:v>0.11</c:v>
                </c:pt>
                <c:pt idx="7">
                  <c:v>0.13</c:v>
                </c:pt>
                <c:pt idx="8">
                  <c:v>0.1</c:v>
                </c:pt>
                <c:pt idx="9">
                  <c:v>0.08</c:v>
                </c:pt>
                <c:pt idx="10">
                  <c:v>0.08</c:v>
                </c:pt>
                <c:pt idx="11">
                  <c:v>0.04</c:v>
                </c:pt>
                <c:pt idx="1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45-EF46-A67F-66DEBC73C59C}"/>
            </c:ext>
          </c:extLst>
        </c:ser>
        <c:ser>
          <c:idx val="2"/>
          <c:order val="2"/>
          <c:tx>
            <c:strRef>
              <c:f>'1.11'!$E$34</c:f>
              <c:strCache>
                <c:ptCount val="1"/>
                <c:pt idx="0">
                  <c:v>Supplemental, accepted and used in decision process if received but not encouraged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'1.11'!$B$35:$B$47</c:f>
              <c:strCache>
                <c:ptCount val="13"/>
                <c:pt idx="0">
                  <c:v>Work experience</c:v>
                </c:pt>
                <c:pt idx="1">
                  <c:v>Secondary school rank</c:v>
                </c:pt>
                <c:pt idx="2">
                  <c:v>Writing sample (not a response to a specific question)</c:v>
                </c:pt>
                <c:pt idx="3">
                  <c:v>Description of community involvement</c:v>
                </c:pt>
                <c:pt idx="4">
                  <c:v>Description of extra-curricular engagement</c:v>
                </c:pt>
                <c:pt idx="5">
                  <c:v>Placement test scores</c:v>
                </c:pt>
                <c:pt idx="6">
                  <c:v>Personal statement</c:v>
                </c:pt>
                <c:pt idx="7">
                  <c:v>Letter(s) of recommendation</c:v>
                </c:pt>
                <c:pt idx="8">
                  <c:v>Response to specific essay question(s)/short answer</c:v>
                </c:pt>
                <c:pt idx="9">
                  <c:v>Standardized test score</c:v>
                </c:pt>
                <c:pt idx="10">
                  <c:v>Secondary school GPA</c:v>
                </c:pt>
                <c:pt idx="11">
                  <c:v>Proof of high school graduation and/or GED</c:v>
                </c:pt>
                <c:pt idx="12">
                  <c:v>Secondary school transcript</c:v>
                </c:pt>
              </c:strCache>
            </c:strRef>
          </c:cat>
          <c:val>
            <c:numRef>
              <c:f>'1.11'!$E$35:$E$47</c:f>
              <c:numCache>
                <c:formatCode>0%</c:formatCode>
                <c:ptCount val="13"/>
                <c:pt idx="0">
                  <c:v>0.22</c:v>
                </c:pt>
                <c:pt idx="1">
                  <c:v>0.2</c:v>
                </c:pt>
                <c:pt idx="2">
                  <c:v>0.15</c:v>
                </c:pt>
                <c:pt idx="3">
                  <c:v>0.18</c:v>
                </c:pt>
                <c:pt idx="4">
                  <c:v>0.2</c:v>
                </c:pt>
                <c:pt idx="5">
                  <c:v>0.2</c:v>
                </c:pt>
                <c:pt idx="6">
                  <c:v>0.18</c:v>
                </c:pt>
                <c:pt idx="7">
                  <c:v>0.21</c:v>
                </c:pt>
                <c:pt idx="8">
                  <c:v>0.09</c:v>
                </c:pt>
                <c:pt idx="9">
                  <c:v>0.12</c:v>
                </c:pt>
                <c:pt idx="10">
                  <c:v>0.02</c:v>
                </c:pt>
                <c:pt idx="11">
                  <c:v>0.03</c:v>
                </c:pt>
                <c:pt idx="1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45-EF46-A67F-66DEBC73C59C}"/>
            </c:ext>
          </c:extLst>
        </c:ser>
        <c:ser>
          <c:idx val="3"/>
          <c:order val="3"/>
          <c:tx>
            <c:strRef>
              <c:f>'1.11'!$F$34</c:f>
              <c:strCache>
                <c:ptCount val="1"/>
                <c:pt idx="0">
                  <c:v>Neither required nor supplemental</c:v>
                </c:pt>
              </c:strCache>
            </c:strRef>
          </c:tx>
          <c:spPr>
            <a:solidFill>
              <a:srgbClr val="509E2F"/>
            </a:solidFill>
            <a:ln>
              <a:noFill/>
            </a:ln>
            <a:effectLst/>
          </c:spPr>
          <c:invertIfNegative val="0"/>
          <c:cat>
            <c:strRef>
              <c:f>'1.11'!$B$35:$B$47</c:f>
              <c:strCache>
                <c:ptCount val="13"/>
                <c:pt idx="0">
                  <c:v>Work experience</c:v>
                </c:pt>
                <c:pt idx="1">
                  <c:v>Secondary school rank</c:v>
                </c:pt>
                <c:pt idx="2">
                  <c:v>Writing sample (not a response to a specific question)</c:v>
                </c:pt>
                <c:pt idx="3">
                  <c:v>Description of community involvement</c:v>
                </c:pt>
                <c:pt idx="4">
                  <c:v>Description of extra-curricular engagement</c:v>
                </c:pt>
                <c:pt idx="5">
                  <c:v>Placement test scores</c:v>
                </c:pt>
                <c:pt idx="6">
                  <c:v>Personal statement</c:v>
                </c:pt>
                <c:pt idx="7">
                  <c:v>Letter(s) of recommendation</c:v>
                </c:pt>
                <c:pt idx="8">
                  <c:v>Response to specific essay question(s)/short answer</c:v>
                </c:pt>
                <c:pt idx="9">
                  <c:v>Standardized test score</c:v>
                </c:pt>
                <c:pt idx="10">
                  <c:v>Secondary school GPA</c:v>
                </c:pt>
                <c:pt idx="11">
                  <c:v>Proof of high school graduation and/or GED</c:v>
                </c:pt>
                <c:pt idx="12">
                  <c:v>Secondary school transcript</c:v>
                </c:pt>
              </c:strCache>
            </c:strRef>
          </c:cat>
          <c:val>
            <c:numRef>
              <c:f>'1.11'!$F$35:$F$47</c:f>
              <c:numCache>
                <c:formatCode>0%</c:formatCode>
                <c:ptCount val="13"/>
                <c:pt idx="0">
                  <c:v>0.56000000000000005</c:v>
                </c:pt>
                <c:pt idx="1">
                  <c:v>0.51</c:v>
                </c:pt>
                <c:pt idx="2">
                  <c:v>0.73</c:v>
                </c:pt>
                <c:pt idx="3">
                  <c:v>0.52</c:v>
                </c:pt>
                <c:pt idx="4">
                  <c:v>0.5</c:v>
                </c:pt>
                <c:pt idx="5">
                  <c:v>0.54</c:v>
                </c:pt>
                <c:pt idx="6">
                  <c:v>0.55000000000000004</c:v>
                </c:pt>
                <c:pt idx="7">
                  <c:v>0.44</c:v>
                </c:pt>
                <c:pt idx="8">
                  <c:v>0.56999999999999995</c:v>
                </c:pt>
                <c:pt idx="9">
                  <c:v>0.16</c:v>
                </c:pt>
                <c:pt idx="10">
                  <c:v>0.16</c:v>
                </c:pt>
                <c:pt idx="11">
                  <c:v>0.08</c:v>
                </c:pt>
                <c:pt idx="1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45-EF46-A67F-66DEBC73C5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51141535"/>
        <c:axId val="1751131967"/>
      </c:barChart>
      <c:catAx>
        <c:axId val="17511415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1131967"/>
        <c:crosses val="autoZero"/>
        <c:auto val="1"/>
        <c:lblAlgn val="ctr"/>
        <c:lblOffset val="100"/>
        <c:noMultiLvlLbl val="0"/>
      </c:catAx>
      <c:valAx>
        <c:axId val="17511319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1141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6948172929162478E-4"/>
          <c:y val="6.1123809523809525E-2"/>
          <c:w val="0.99102545795765162"/>
          <c:h val="0.245715185601799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Material Format Required</a:t>
            </a:r>
            <a:r>
              <a:rPr lang="en-US" sz="2000" baseline="0"/>
              <a:t> to Make an Admit Decision (Initial or otherwise)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'1.13'!$C$9</c:f>
              <c:strCache>
                <c:ptCount val="1"/>
                <c:pt idx="0">
                  <c:v>Self-reported data</c:v>
                </c:pt>
              </c:strCache>
            </c:strRef>
          </c:tx>
          <c:spPr>
            <a:solidFill>
              <a:srgbClr val="007D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'1.13'!$B$10:$B$14</c:f>
              <c:strCache>
                <c:ptCount val="5"/>
                <c:pt idx="0">
                  <c:v>Secondary school GPA</c:v>
                </c:pt>
                <c:pt idx="1">
                  <c:v>Standardized test score</c:v>
                </c:pt>
                <c:pt idx="2">
                  <c:v>Secondary school transcript</c:v>
                </c:pt>
                <c:pt idx="3">
                  <c:v>Secondary class rank</c:v>
                </c:pt>
                <c:pt idx="4">
                  <c:v>Proof of high school graduation and/or GED</c:v>
                </c:pt>
              </c:strCache>
            </c:strRef>
          </c:cat>
          <c:val>
            <c:numRef>
              <c:f>'1.13'!$C$10:$C$14</c:f>
              <c:numCache>
                <c:formatCode>0%</c:formatCode>
                <c:ptCount val="5"/>
                <c:pt idx="0">
                  <c:v>0.2</c:v>
                </c:pt>
                <c:pt idx="1">
                  <c:v>0.23</c:v>
                </c:pt>
                <c:pt idx="2">
                  <c:v>0.15</c:v>
                </c:pt>
                <c:pt idx="3">
                  <c:v>0.22</c:v>
                </c:pt>
                <c:pt idx="4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8-6A41-A666-CE974001DBFE}"/>
            </c:ext>
          </c:extLst>
        </c:ser>
        <c:ser>
          <c:idx val="1"/>
          <c:order val="1"/>
          <c:tx>
            <c:strRef>
              <c:f>'1.13'!$D$9</c:f>
              <c:strCache>
                <c:ptCount val="1"/>
                <c:pt idx="0">
                  <c:v>An UNofficial document</c:v>
                </c:pt>
              </c:strCache>
            </c:strRef>
          </c:tx>
          <c:spPr>
            <a:solidFill>
              <a:srgbClr val="F0B32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'1.13'!$B$10:$B$14</c:f>
              <c:strCache>
                <c:ptCount val="5"/>
                <c:pt idx="0">
                  <c:v>Secondary school GPA</c:v>
                </c:pt>
                <c:pt idx="1">
                  <c:v>Standardized test score</c:v>
                </c:pt>
                <c:pt idx="2">
                  <c:v>Secondary school transcript</c:v>
                </c:pt>
                <c:pt idx="3">
                  <c:v>Secondary class rank</c:v>
                </c:pt>
                <c:pt idx="4">
                  <c:v>Proof of high school graduation and/or GED</c:v>
                </c:pt>
              </c:strCache>
            </c:strRef>
          </c:cat>
          <c:val>
            <c:numRef>
              <c:f>'1.13'!$D$10:$D$14</c:f>
              <c:numCache>
                <c:formatCode>0%</c:formatCode>
                <c:ptCount val="5"/>
                <c:pt idx="0">
                  <c:v>0.34</c:v>
                </c:pt>
                <c:pt idx="1">
                  <c:v>0.33</c:v>
                </c:pt>
                <c:pt idx="2">
                  <c:v>0.33</c:v>
                </c:pt>
                <c:pt idx="3">
                  <c:v>0.42</c:v>
                </c:pt>
                <c:pt idx="4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58-6A41-A666-CE974001DBFE}"/>
            </c:ext>
          </c:extLst>
        </c:ser>
        <c:ser>
          <c:idx val="2"/>
          <c:order val="2"/>
          <c:tx>
            <c:strRef>
              <c:f>'1.13'!$E$9</c:f>
              <c:strCache>
                <c:ptCount val="1"/>
                <c:pt idx="0">
                  <c:v>An OFFICIAL document is required before an admit decision can be made</c:v>
                </c:pt>
              </c:strCache>
            </c:strRef>
          </c:tx>
          <c:spPr>
            <a:solidFill>
              <a:srgbClr val="509E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'1.13'!$B$10:$B$14</c:f>
              <c:strCache>
                <c:ptCount val="5"/>
                <c:pt idx="0">
                  <c:v>Secondary school GPA</c:v>
                </c:pt>
                <c:pt idx="1">
                  <c:v>Standardized test score</c:v>
                </c:pt>
                <c:pt idx="2">
                  <c:v>Secondary school transcript</c:v>
                </c:pt>
                <c:pt idx="3">
                  <c:v>Secondary class rank</c:v>
                </c:pt>
                <c:pt idx="4">
                  <c:v>Proof of high school graduation and/or GED</c:v>
                </c:pt>
              </c:strCache>
            </c:strRef>
          </c:cat>
          <c:val>
            <c:numRef>
              <c:f>'1.13'!$E$10:$E$14</c:f>
              <c:numCache>
                <c:formatCode>0%</c:formatCode>
                <c:ptCount val="5"/>
                <c:pt idx="0">
                  <c:v>0.47</c:v>
                </c:pt>
                <c:pt idx="1">
                  <c:v>0.45</c:v>
                </c:pt>
                <c:pt idx="2">
                  <c:v>0.52</c:v>
                </c:pt>
                <c:pt idx="3">
                  <c:v>0.36</c:v>
                </c:pt>
                <c:pt idx="4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58-6A41-A666-CE974001DBF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32290063"/>
        <c:axId val="1932293807"/>
      </c:barChart>
      <c:catAx>
        <c:axId val="19322900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293807"/>
        <c:crosses val="autoZero"/>
        <c:auto val="1"/>
        <c:lblAlgn val="ctr"/>
        <c:lblOffset val="100"/>
        <c:noMultiLvlLbl val="0"/>
      </c:catAx>
      <c:valAx>
        <c:axId val="1932293807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290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General</a:t>
            </a:r>
            <a:r>
              <a:rPr lang="en-US" sz="2000" baseline="0"/>
              <a:t> Perceptions about Independent Admissions Counselors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DB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E5-7447-B799-54A83E50A4B1}"/>
              </c:ext>
            </c:extLst>
          </c:dPt>
          <c:dPt>
            <c:idx val="1"/>
            <c:bubble3D val="0"/>
            <c:spPr>
              <a:solidFill>
                <a:srgbClr val="F0B32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E5-7447-B799-54A83E50A4B1}"/>
              </c:ext>
            </c:extLst>
          </c:dPt>
          <c:dPt>
            <c:idx val="2"/>
            <c:bubble3D val="0"/>
            <c:spPr>
              <a:solidFill>
                <a:srgbClr val="509E2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E5-7447-B799-54A83E50A4B1}"/>
              </c:ext>
            </c:extLst>
          </c:dPt>
          <c:dPt>
            <c:idx val="3"/>
            <c:bubble3D val="0"/>
            <c:spPr>
              <a:solidFill>
                <a:srgbClr val="5E366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E5-7447-B799-54A83E50A4B1}"/>
              </c:ext>
            </c:extLst>
          </c:dPt>
          <c:dPt>
            <c:idx val="4"/>
            <c:bubble3D val="0"/>
            <c:spPr>
              <a:solidFill>
                <a:srgbClr val="A619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E5-7447-B799-54A83E50A4B1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E5-7447-B799-54A83E50A4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'1.23'!$B$6:$B$11</c:f>
              <c:strCache>
                <c:ptCount val="6"/>
                <c:pt idx="0">
                  <c:v>Extremely positive</c:v>
                </c:pt>
                <c:pt idx="1">
                  <c:v>Somewhat positive</c:v>
                </c:pt>
                <c:pt idx="2">
                  <c:v>Neither positive nor negative</c:v>
                </c:pt>
                <c:pt idx="3">
                  <c:v>Somewhat negative</c:v>
                </c:pt>
                <c:pt idx="4">
                  <c:v>Extremely negative</c:v>
                </c:pt>
                <c:pt idx="5">
                  <c:v>No opinion</c:v>
                </c:pt>
              </c:strCache>
            </c:strRef>
          </c:cat>
          <c:val>
            <c:numRef>
              <c:f>'1.23'!$C$6:$C$11</c:f>
              <c:numCache>
                <c:formatCode>0%</c:formatCode>
                <c:ptCount val="6"/>
                <c:pt idx="0">
                  <c:v>0.09</c:v>
                </c:pt>
                <c:pt idx="1">
                  <c:v>0.21</c:v>
                </c:pt>
                <c:pt idx="2">
                  <c:v>0.33</c:v>
                </c:pt>
                <c:pt idx="3">
                  <c:v>0.15</c:v>
                </c:pt>
                <c:pt idx="4">
                  <c:v>0.02</c:v>
                </c:pt>
                <c:pt idx="5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3E5-7447-B799-54A83E50A4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455E2-62F8-A441-97EE-97A21C80F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A51E06-0B88-4644-B19D-DE06B655A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59C76-0770-CD49-9241-204C0BD78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F7C2-C7E9-2044-9888-01D7D2F100D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79879-07B6-4C4A-98E2-D68072F3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36B73-A28F-484F-A84A-7CD4A38F4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D58D-7DF2-D548-B1A9-D50E9240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9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8157A-3460-AA4F-9128-3F519624C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875D3C-F87E-BC48-895C-7CDE39149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845FA-C2D3-8043-926C-C13D4964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F7C2-C7E9-2044-9888-01D7D2F100D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9196B-47E3-0540-A470-EA6210F3C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CBDFA-AEC4-C148-94A8-C18F23D99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D58D-7DF2-D548-B1A9-D50E9240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18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3EF922-7D0F-BC47-95AE-57E2E923C5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FCE6A-04AE-8A4D-B809-560DF3C84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D6C50-539C-0F47-AAAF-E07F17BBB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F7C2-C7E9-2044-9888-01D7D2F100D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9A306-508B-8845-8B9A-DC91B986A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87FB8-720F-0742-AFB7-F4C74F39B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D58D-7DF2-D548-B1A9-D50E9240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4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00789-4A99-D745-BE10-F39D2C325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7A7FF-F1A0-3245-9515-2F76838F0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EA6D2-81D4-A64E-978D-017DBF374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F7C2-C7E9-2044-9888-01D7D2F100D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A3208-C514-0C4A-96B3-39CE0DAE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54D30-9D58-6F41-8869-60FF69056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D58D-7DF2-D548-B1A9-D50E9240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9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4F80D-83E4-1042-AEC5-4DE625BC7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57A78-4FF3-5946-8120-494614169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C91E7-0601-DF45-9F55-7467C697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F7C2-C7E9-2044-9888-01D7D2F100D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1B6E2-3773-1049-A9B4-F5F7E946B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2849F-131B-1E44-92FA-4735A6561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D58D-7DF2-D548-B1A9-D50E9240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1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A5A8C-2604-3943-9AB1-197FCDC74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78CEB-260C-694C-ACA6-3E248DB28B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F0BC6-D5EC-2748-B3CD-F4A3A499C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51808D-D1A8-4346-BE92-EE9BA272A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F7C2-C7E9-2044-9888-01D7D2F100D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BC6BB7-1496-AE40-9826-D31DFB208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AD43E4-DAE0-8344-92C6-6D3F6F759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D58D-7DF2-D548-B1A9-D50E9240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9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D8C9D-5B2B-294F-9A1D-00D88BA6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11889-10E4-5A44-AF07-F6BC992E1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85470-2B34-E14F-9340-A683890A9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4DD3B5-6551-B643-8195-0E5DE06A3B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830AF6-C6F2-A54D-BB4D-09EAC67C59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46E2DB-09B5-3749-BDA6-1C26A1112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F7C2-C7E9-2044-9888-01D7D2F100D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C0BCDA-8D6B-4246-B8CE-200A9DFD0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A57368-B6E5-3140-AD78-AFA8BF04D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D58D-7DF2-D548-B1A9-D50E9240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4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6696E-DD95-3648-9B87-922DDBE16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9E1C1F-C3E4-D847-B2C6-666C43F69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F7C2-C7E9-2044-9888-01D7D2F100D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44B02-1373-874E-A292-D88B1B0D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B3C2A2-3EE2-4740-9216-994CBF2F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D58D-7DF2-D548-B1A9-D50E9240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4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22D3C2-9F99-5943-8058-F3CF5545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F7C2-C7E9-2044-9888-01D7D2F100D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3CEA35-17B1-4A4D-98C7-6217FE43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BD69DD-4A93-AC40-BA00-2E34CDA6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D58D-7DF2-D548-B1A9-D50E9240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5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F895-C2F6-7842-8DC7-CE12CCA3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6ECAD-C784-6A47-A2B1-66F726E37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9AA61-C48C-494D-95D7-A9CA7BC5B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DF9804-8188-1146-A41D-072440B68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F7C2-C7E9-2044-9888-01D7D2F100D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0C0411-F801-BA48-AFF9-B8988084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6FB62-DDB1-AB4A-95CA-99F2FB9E8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D58D-7DF2-D548-B1A9-D50E9240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9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4333F-9702-2A4B-A21C-CC9669FB4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C22320-1775-D048-BFA8-F947928E1C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794436-30EF-B147-9AA8-EBEB0F7B8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26BBE-DA30-2D42-9B8F-6661321A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F7C2-C7E9-2044-9888-01D7D2F100D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E4645-6327-FE40-8227-84DBDDD59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0AFDD-EDC6-CD45-97E3-8C547C80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D58D-7DF2-D548-B1A9-D50E9240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1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59302D-FE00-B24E-9AF3-17A16DAD3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83795-FBF9-D645-98F5-71587BA08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34DF4-10A9-A544-9072-F4BAF497F8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4F7C2-C7E9-2044-9888-01D7D2F100D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052A1-A041-304A-B945-D42DEC4A8B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ACA46-7C00-BE40-AA43-82E22AFA0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D58D-7DF2-D548-B1A9-D50E9240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7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4BB213C-0BFD-0642-9EB0-50E6DB1F0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1263650"/>
            <a:ext cx="8763000" cy="433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19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B4EF59B-DCDA-FE44-9024-A9BE87EEA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055" y="493985"/>
            <a:ext cx="7283669" cy="601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308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726534E-B9E9-FB4D-8CD9-B69E49900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9600" y="190500"/>
            <a:ext cx="58928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592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690D8CD-F072-F847-833E-1D1A6DA484CB}"/>
              </a:ext>
            </a:extLst>
          </p:cNvPr>
          <p:cNvGraphicFramePr/>
          <p:nvPr/>
        </p:nvGraphicFramePr>
        <p:xfrm>
          <a:off x="3154680" y="95250"/>
          <a:ext cx="5882640" cy="666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1848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464716D-7443-1C49-B49A-46D27C55F00F}"/>
              </a:ext>
            </a:extLst>
          </p:cNvPr>
          <p:cNvGraphicFramePr/>
          <p:nvPr/>
        </p:nvGraphicFramePr>
        <p:xfrm>
          <a:off x="2249214" y="746234"/>
          <a:ext cx="7861738" cy="531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4048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8074A58-FA20-A74E-8A64-D8867646CB2B}"/>
              </a:ext>
            </a:extLst>
          </p:cNvPr>
          <p:cNvGraphicFramePr/>
          <p:nvPr/>
        </p:nvGraphicFramePr>
        <p:xfrm>
          <a:off x="2680138" y="945930"/>
          <a:ext cx="6821214" cy="4719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0639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Chung, Emily</cp:lastModifiedBy>
  <cp:revision>4</cp:revision>
  <dcterms:created xsi:type="dcterms:W3CDTF">2020-01-22T19:24:35Z</dcterms:created>
  <dcterms:modified xsi:type="dcterms:W3CDTF">2020-01-23T18:01:41Z</dcterms:modified>
</cp:coreProperties>
</file>