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omments/comment1.xml" ContentType="application/vnd.openxmlformats-officedocument.presentationml.comments+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sldIdLst>
    <p:sldId id="256" r:id="rId2"/>
    <p:sldId id="277" r:id="rId3"/>
    <p:sldId id="267" r:id="rId4"/>
    <p:sldId id="284" r:id="rId5"/>
    <p:sldId id="281" r:id="rId6"/>
    <p:sldId id="282" r:id="rId7"/>
    <p:sldId id="283" r:id="rId8"/>
    <p:sldId id="273" r:id="rId9"/>
    <p:sldId id="268" r:id="rId10"/>
    <p:sldId id="276" r:id="rId11"/>
    <p:sldId id="279" r:id="rId12"/>
    <p:sldId id="260" r:id="rId13"/>
    <p:sldId id="280" r:id="rId14"/>
    <p:sldId id="261" r:id="rId15"/>
    <p:sldId id="258" r:id="rId16"/>
    <p:sldId id="275" r:id="rId17"/>
    <p:sldId id="274" r:id="rId18"/>
    <p:sldId id="263" r:id="rId19"/>
    <p:sldId id="259" r:id="rId20"/>
    <p:sldId id="264" r:id="rId21"/>
    <p:sldId id="265" r:id="rId22"/>
    <p:sldId id="266"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ael Steven McPherson" initials="MSM" lastIdx="2" clrIdx="0">
    <p:extLst>
      <p:ext uri="{19B8F6BF-5375-455C-9EA6-DF929625EA0E}">
        <p15:presenceInfo xmlns:p15="http://schemas.microsoft.com/office/powerpoint/2012/main" userId="S::msm161@stanford.edu::8cb9dc54-b6bc-43dc-8fa8-e9c6ae5bcc3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42"/>
    <p:restoredTop sz="95884"/>
  </p:normalViewPr>
  <p:slideViewPr>
    <p:cSldViewPr snapToGrid="0" snapToObjects="1">
      <p:cViewPr varScale="1">
        <p:scale>
          <a:sx n="64" d="100"/>
          <a:sy n="64" d="100"/>
        </p:scale>
        <p:origin x="72" y="102"/>
      </p:cViewPr>
      <p:guideLst/>
    </p:cSldViewPr>
  </p:slideViewPr>
  <p:notesTextViewPr>
    <p:cViewPr>
      <p:scale>
        <a:sx n="1" d="1"/>
        <a:sy n="1" d="1"/>
      </p:scale>
      <p:origin x="0" y="0"/>
    </p:cViewPr>
  </p:notesTextViewPr>
  <p:sorterViewPr>
    <p:cViewPr>
      <p:scale>
        <a:sx n="88" d="100"/>
        <a:sy n="88"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Users\sandybaum\Dropbox\Mike\Acceptance%20rates.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Enrollment!$B$10</c:f>
              <c:strCache>
                <c:ptCount val="1"/>
                <c:pt idx="0">
                  <c:v>Share of undergraduate enrollment, fall 2017</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Enrollment!$A$11:$A$14</c:f>
              <c:strCache>
                <c:ptCount val="4"/>
                <c:pt idx="0">
                  <c:v>Public 4-year</c:v>
                </c:pt>
                <c:pt idx="1">
                  <c:v>Public 2-year</c:v>
                </c:pt>
                <c:pt idx="2">
                  <c:v>Private Nonprofit 4-year</c:v>
                </c:pt>
                <c:pt idx="3">
                  <c:v>For-profit</c:v>
                </c:pt>
              </c:strCache>
            </c:strRef>
          </c:cat>
          <c:val>
            <c:numRef>
              <c:f>Enrollment!$B$11:$B$14</c:f>
              <c:numCache>
                <c:formatCode>0%</c:formatCode>
                <c:ptCount val="4"/>
                <c:pt idx="0">
                  <c:v>0.4411771462031388</c:v>
                </c:pt>
                <c:pt idx="1">
                  <c:v>0.3404871896623044</c:v>
                </c:pt>
                <c:pt idx="2">
                  <c:v>0.16518927937640374</c:v>
                </c:pt>
                <c:pt idx="3">
                  <c:v>5.0259210274546488E-2</c:v>
                </c:pt>
              </c:numCache>
            </c:numRef>
          </c:val>
          <c:extLst>
            <c:ext xmlns:c16="http://schemas.microsoft.com/office/drawing/2014/chart" uri="{C3380CC4-5D6E-409C-BE32-E72D297353CC}">
              <c16:uniqueId val="{00000000-1F69-A543-9FF4-65B746F0C74D}"/>
            </c:ext>
          </c:extLst>
        </c:ser>
        <c:dLbls>
          <c:dLblPos val="outEnd"/>
          <c:showLegendKey val="0"/>
          <c:showVal val="1"/>
          <c:showCatName val="0"/>
          <c:showSerName val="0"/>
          <c:showPercent val="0"/>
          <c:showBubbleSize val="0"/>
        </c:dLbls>
        <c:gapWidth val="40"/>
        <c:overlap val="-27"/>
        <c:axId val="247369808"/>
        <c:axId val="504130448"/>
      </c:barChart>
      <c:catAx>
        <c:axId val="2473698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504130448"/>
        <c:crosses val="autoZero"/>
        <c:auto val="1"/>
        <c:lblAlgn val="ctr"/>
        <c:lblOffset val="100"/>
        <c:noMultiLvlLbl val="0"/>
      </c:catAx>
      <c:valAx>
        <c:axId val="504130448"/>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47369808"/>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0-01-12T16:05:22.929" idx="2">
    <p:pos x="5064" y="60"/>
    <p:text>this is top 25% of institutions? Which institutions? </p:text>
    <p:extLst>
      <p:ext uri="{C676402C-5697-4E1C-873F-D02D1690AC5C}">
        <p15:threadingInfo xmlns:p15="http://schemas.microsoft.com/office/powerpoint/2012/main" timeZoneBias="48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01-12T16:02:16.054" idx="1">
    <p:pos x="5040" y="2029"/>
    <p:text>I rewrote this bullet</p:text>
    <p:extLst>
      <p:ext uri="{C676402C-5697-4E1C-873F-D02D1690AC5C}">
        <p15:threadingInfo xmlns:p15="http://schemas.microsoft.com/office/powerpoint/2012/main" timeZoneBias="48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059460-8983-1C42-82DC-E0585E33F90F}" type="datetimeFigureOut">
              <a:rPr lang="en-US" smtClean="0"/>
              <a:t>1/23/2020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40E781-FF9E-5145-BFF9-C1938A6645B2}" type="slidenum">
              <a:rPr lang="en-US" smtClean="0"/>
              <a:t>‹#›</a:t>
            </a:fld>
            <a:endParaRPr lang="en-US"/>
          </a:p>
        </p:txBody>
      </p:sp>
    </p:spTree>
    <p:extLst>
      <p:ext uri="{BB962C8B-B14F-4D97-AF65-F5344CB8AC3E}">
        <p14:creationId xmlns:p14="http://schemas.microsoft.com/office/powerpoint/2010/main" val="1014489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A2DB6-8151-5B41-9523-B0D52913F64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B4B1810-D421-454C-AD2A-E12A8F99C5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2BFD14F-73A9-694D-917C-8A5B5B757E66}"/>
              </a:ext>
            </a:extLst>
          </p:cNvPr>
          <p:cNvSpPr>
            <a:spLocks noGrp="1"/>
          </p:cNvSpPr>
          <p:nvPr>
            <p:ph type="dt" sz="half" idx="10"/>
          </p:nvPr>
        </p:nvSpPr>
        <p:spPr/>
        <p:txBody>
          <a:bodyPr/>
          <a:lstStyle/>
          <a:p>
            <a:fld id="{12F06891-09D0-0E40-B008-7156841029CF}" type="datetimeFigureOut">
              <a:rPr lang="en-US" smtClean="0"/>
              <a:t>1/23/2020</a:t>
            </a:fld>
            <a:endParaRPr lang="en-US"/>
          </a:p>
        </p:txBody>
      </p:sp>
      <p:sp>
        <p:nvSpPr>
          <p:cNvPr id="5" name="Footer Placeholder 4">
            <a:extLst>
              <a:ext uri="{FF2B5EF4-FFF2-40B4-BE49-F238E27FC236}">
                <a16:creationId xmlns:a16="http://schemas.microsoft.com/office/drawing/2014/main" id="{8815D616-8487-4A4B-B1F4-B1863690A3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3CEC2C-144B-E543-AE58-7BCC0156C68C}"/>
              </a:ext>
            </a:extLst>
          </p:cNvPr>
          <p:cNvSpPr>
            <a:spLocks noGrp="1"/>
          </p:cNvSpPr>
          <p:nvPr>
            <p:ph type="sldNum" sz="quarter" idx="12"/>
          </p:nvPr>
        </p:nvSpPr>
        <p:spPr/>
        <p:txBody>
          <a:bodyPr/>
          <a:lstStyle/>
          <a:p>
            <a:fld id="{E4E61807-0061-784D-88DA-97187F9C14A5}" type="slidenum">
              <a:rPr lang="en-US" smtClean="0"/>
              <a:t>‹#›</a:t>
            </a:fld>
            <a:endParaRPr lang="en-US"/>
          </a:p>
        </p:txBody>
      </p:sp>
    </p:spTree>
    <p:extLst>
      <p:ext uri="{BB962C8B-B14F-4D97-AF65-F5344CB8AC3E}">
        <p14:creationId xmlns:p14="http://schemas.microsoft.com/office/powerpoint/2010/main" val="8845468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0E9C9-15A4-DA4B-96F1-9EB1B425AD1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A63D050-B91C-A646-AF73-B373CE95FAC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7606F1-A4F0-B74B-B256-ABD772631F4A}"/>
              </a:ext>
            </a:extLst>
          </p:cNvPr>
          <p:cNvSpPr>
            <a:spLocks noGrp="1"/>
          </p:cNvSpPr>
          <p:nvPr>
            <p:ph type="dt" sz="half" idx="10"/>
          </p:nvPr>
        </p:nvSpPr>
        <p:spPr/>
        <p:txBody>
          <a:bodyPr/>
          <a:lstStyle/>
          <a:p>
            <a:fld id="{12F06891-09D0-0E40-B008-7156841029CF}" type="datetimeFigureOut">
              <a:rPr lang="en-US" smtClean="0"/>
              <a:t>1/23/2020</a:t>
            </a:fld>
            <a:endParaRPr lang="en-US"/>
          </a:p>
        </p:txBody>
      </p:sp>
      <p:sp>
        <p:nvSpPr>
          <p:cNvPr id="5" name="Footer Placeholder 4">
            <a:extLst>
              <a:ext uri="{FF2B5EF4-FFF2-40B4-BE49-F238E27FC236}">
                <a16:creationId xmlns:a16="http://schemas.microsoft.com/office/drawing/2014/main" id="{D8289FCE-9E36-044D-B61C-F1F5674EB1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ECFA7C-B9B2-5047-B2FB-79ECC3FD0316}"/>
              </a:ext>
            </a:extLst>
          </p:cNvPr>
          <p:cNvSpPr>
            <a:spLocks noGrp="1"/>
          </p:cNvSpPr>
          <p:nvPr>
            <p:ph type="sldNum" sz="quarter" idx="12"/>
          </p:nvPr>
        </p:nvSpPr>
        <p:spPr/>
        <p:txBody>
          <a:bodyPr/>
          <a:lstStyle/>
          <a:p>
            <a:fld id="{E4E61807-0061-784D-88DA-97187F9C14A5}" type="slidenum">
              <a:rPr lang="en-US" smtClean="0"/>
              <a:t>‹#›</a:t>
            </a:fld>
            <a:endParaRPr lang="en-US"/>
          </a:p>
        </p:txBody>
      </p:sp>
    </p:spTree>
    <p:extLst>
      <p:ext uri="{BB962C8B-B14F-4D97-AF65-F5344CB8AC3E}">
        <p14:creationId xmlns:p14="http://schemas.microsoft.com/office/powerpoint/2010/main" val="71467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4ED268D-A16D-C248-B863-E0863CBE1CD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F26A71B-5EE4-F641-A33E-1270299A1AB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27D9B0-DFA9-F244-8806-8B935C1798E1}"/>
              </a:ext>
            </a:extLst>
          </p:cNvPr>
          <p:cNvSpPr>
            <a:spLocks noGrp="1"/>
          </p:cNvSpPr>
          <p:nvPr>
            <p:ph type="dt" sz="half" idx="10"/>
          </p:nvPr>
        </p:nvSpPr>
        <p:spPr/>
        <p:txBody>
          <a:bodyPr/>
          <a:lstStyle/>
          <a:p>
            <a:fld id="{12F06891-09D0-0E40-B008-7156841029CF}" type="datetimeFigureOut">
              <a:rPr lang="en-US" smtClean="0"/>
              <a:t>1/23/2020</a:t>
            </a:fld>
            <a:endParaRPr lang="en-US"/>
          </a:p>
        </p:txBody>
      </p:sp>
      <p:sp>
        <p:nvSpPr>
          <p:cNvPr id="5" name="Footer Placeholder 4">
            <a:extLst>
              <a:ext uri="{FF2B5EF4-FFF2-40B4-BE49-F238E27FC236}">
                <a16:creationId xmlns:a16="http://schemas.microsoft.com/office/drawing/2014/main" id="{FB8EF457-EB23-E442-A4B8-6411112935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0CEF35-A945-2F4D-85EE-419109FCD930}"/>
              </a:ext>
            </a:extLst>
          </p:cNvPr>
          <p:cNvSpPr>
            <a:spLocks noGrp="1"/>
          </p:cNvSpPr>
          <p:nvPr>
            <p:ph type="sldNum" sz="quarter" idx="12"/>
          </p:nvPr>
        </p:nvSpPr>
        <p:spPr/>
        <p:txBody>
          <a:bodyPr/>
          <a:lstStyle/>
          <a:p>
            <a:fld id="{E4E61807-0061-784D-88DA-97187F9C14A5}" type="slidenum">
              <a:rPr lang="en-US" smtClean="0"/>
              <a:t>‹#›</a:t>
            </a:fld>
            <a:endParaRPr lang="en-US"/>
          </a:p>
        </p:txBody>
      </p:sp>
    </p:spTree>
    <p:extLst>
      <p:ext uri="{BB962C8B-B14F-4D97-AF65-F5344CB8AC3E}">
        <p14:creationId xmlns:p14="http://schemas.microsoft.com/office/powerpoint/2010/main" val="40468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20252C-5D31-C04D-9A27-21E8A713B7F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B1C318D-B0C9-114F-A80A-EEB78440655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5EA73C-1825-3044-90C5-EB518C5CFC9C}"/>
              </a:ext>
            </a:extLst>
          </p:cNvPr>
          <p:cNvSpPr>
            <a:spLocks noGrp="1"/>
          </p:cNvSpPr>
          <p:nvPr>
            <p:ph type="dt" sz="half" idx="10"/>
          </p:nvPr>
        </p:nvSpPr>
        <p:spPr/>
        <p:txBody>
          <a:bodyPr/>
          <a:lstStyle/>
          <a:p>
            <a:fld id="{12F06891-09D0-0E40-B008-7156841029CF}" type="datetimeFigureOut">
              <a:rPr lang="en-US" smtClean="0"/>
              <a:t>1/23/2020</a:t>
            </a:fld>
            <a:endParaRPr lang="en-US"/>
          </a:p>
        </p:txBody>
      </p:sp>
      <p:sp>
        <p:nvSpPr>
          <p:cNvPr id="5" name="Footer Placeholder 4">
            <a:extLst>
              <a:ext uri="{FF2B5EF4-FFF2-40B4-BE49-F238E27FC236}">
                <a16:creationId xmlns:a16="http://schemas.microsoft.com/office/drawing/2014/main" id="{5DE6153D-10E0-9E42-A36B-BA57298195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957F43-C2C0-A949-9F86-D082293E3F26}"/>
              </a:ext>
            </a:extLst>
          </p:cNvPr>
          <p:cNvSpPr>
            <a:spLocks noGrp="1"/>
          </p:cNvSpPr>
          <p:nvPr>
            <p:ph type="sldNum" sz="quarter" idx="12"/>
          </p:nvPr>
        </p:nvSpPr>
        <p:spPr/>
        <p:txBody>
          <a:bodyPr/>
          <a:lstStyle/>
          <a:p>
            <a:fld id="{E4E61807-0061-784D-88DA-97187F9C14A5}" type="slidenum">
              <a:rPr lang="en-US" smtClean="0"/>
              <a:t>‹#›</a:t>
            </a:fld>
            <a:endParaRPr lang="en-US"/>
          </a:p>
        </p:txBody>
      </p:sp>
    </p:spTree>
    <p:extLst>
      <p:ext uri="{BB962C8B-B14F-4D97-AF65-F5344CB8AC3E}">
        <p14:creationId xmlns:p14="http://schemas.microsoft.com/office/powerpoint/2010/main" val="2118815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DB673D-AAF6-464E-BB59-E580BF3E8F5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1B2FCE6-9AD9-A44D-B7C1-E005D6B9507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69E92C8-896A-B947-BC48-1E6D32BA374F}"/>
              </a:ext>
            </a:extLst>
          </p:cNvPr>
          <p:cNvSpPr>
            <a:spLocks noGrp="1"/>
          </p:cNvSpPr>
          <p:nvPr>
            <p:ph type="dt" sz="half" idx="10"/>
          </p:nvPr>
        </p:nvSpPr>
        <p:spPr/>
        <p:txBody>
          <a:bodyPr/>
          <a:lstStyle/>
          <a:p>
            <a:fld id="{12F06891-09D0-0E40-B008-7156841029CF}" type="datetimeFigureOut">
              <a:rPr lang="en-US" smtClean="0"/>
              <a:t>1/23/2020</a:t>
            </a:fld>
            <a:endParaRPr lang="en-US"/>
          </a:p>
        </p:txBody>
      </p:sp>
      <p:sp>
        <p:nvSpPr>
          <p:cNvPr id="5" name="Footer Placeholder 4">
            <a:extLst>
              <a:ext uri="{FF2B5EF4-FFF2-40B4-BE49-F238E27FC236}">
                <a16:creationId xmlns:a16="http://schemas.microsoft.com/office/drawing/2014/main" id="{FC1147D6-9FE2-4444-901B-296BF1872A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268926-2AD0-2745-9C34-EE7CFA3FA691}"/>
              </a:ext>
            </a:extLst>
          </p:cNvPr>
          <p:cNvSpPr>
            <a:spLocks noGrp="1"/>
          </p:cNvSpPr>
          <p:nvPr>
            <p:ph type="sldNum" sz="quarter" idx="12"/>
          </p:nvPr>
        </p:nvSpPr>
        <p:spPr/>
        <p:txBody>
          <a:bodyPr/>
          <a:lstStyle/>
          <a:p>
            <a:fld id="{E4E61807-0061-784D-88DA-97187F9C14A5}" type="slidenum">
              <a:rPr lang="en-US" smtClean="0"/>
              <a:t>‹#›</a:t>
            </a:fld>
            <a:endParaRPr lang="en-US"/>
          </a:p>
        </p:txBody>
      </p:sp>
    </p:spTree>
    <p:extLst>
      <p:ext uri="{BB962C8B-B14F-4D97-AF65-F5344CB8AC3E}">
        <p14:creationId xmlns:p14="http://schemas.microsoft.com/office/powerpoint/2010/main" val="3271692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F4EF6-4307-9F4D-B55E-B940ACB7CA5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1760230-50D0-0F48-97E3-8927C3A06F8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B34ED9F-EF19-A84B-BD6C-D7FD721A206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1BA768D-7DCA-B14C-8E45-B78B9495BAB7}"/>
              </a:ext>
            </a:extLst>
          </p:cNvPr>
          <p:cNvSpPr>
            <a:spLocks noGrp="1"/>
          </p:cNvSpPr>
          <p:nvPr>
            <p:ph type="dt" sz="half" idx="10"/>
          </p:nvPr>
        </p:nvSpPr>
        <p:spPr/>
        <p:txBody>
          <a:bodyPr/>
          <a:lstStyle/>
          <a:p>
            <a:fld id="{12F06891-09D0-0E40-B008-7156841029CF}" type="datetimeFigureOut">
              <a:rPr lang="en-US" smtClean="0"/>
              <a:t>1/23/2020</a:t>
            </a:fld>
            <a:endParaRPr lang="en-US"/>
          </a:p>
        </p:txBody>
      </p:sp>
      <p:sp>
        <p:nvSpPr>
          <p:cNvPr id="6" name="Footer Placeholder 5">
            <a:extLst>
              <a:ext uri="{FF2B5EF4-FFF2-40B4-BE49-F238E27FC236}">
                <a16:creationId xmlns:a16="http://schemas.microsoft.com/office/drawing/2014/main" id="{ADD8F1DA-4532-3B4A-9A1D-ADCBD72C6D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F60FECF-8214-024C-AB00-7156D7103FA5}"/>
              </a:ext>
            </a:extLst>
          </p:cNvPr>
          <p:cNvSpPr>
            <a:spLocks noGrp="1"/>
          </p:cNvSpPr>
          <p:nvPr>
            <p:ph type="sldNum" sz="quarter" idx="12"/>
          </p:nvPr>
        </p:nvSpPr>
        <p:spPr/>
        <p:txBody>
          <a:bodyPr/>
          <a:lstStyle/>
          <a:p>
            <a:fld id="{E4E61807-0061-784D-88DA-97187F9C14A5}" type="slidenum">
              <a:rPr lang="en-US" smtClean="0"/>
              <a:t>‹#›</a:t>
            </a:fld>
            <a:endParaRPr lang="en-US"/>
          </a:p>
        </p:txBody>
      </p:sp>
    </p:spTree>
    <p:extLst>
      <p:ext uri="{BB962C8B-B14F-4D97-AF65-F5344CB8AC3E}">
        <p14:creationId xmlns:p14="http://schemas.microsoft.com/office/powerpoint/2010/main" val="3741819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989A1-F996-FC4D-9EF0-3AAD01533F7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1D0F2BF-9A19-5444-BCAF-AA0AEA2DD8C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B319781-A4F8-F643-ACEC-C5B46618A4F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9C76D3B-9688-9B43-824C-005F5C000E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A1177D4-A786-DE4F-86D9-18079552C75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F6D1B50-DAAE-7749-B7D1-28F65623996D}"/>
              </a:ext>
            </a:extLst>
          </p:cNvPr>
          <p:cNvSpPr>
            <a:spLocks noGrp="1"/>
          </p:cNvSpPr>
          <p:nvPr>
            <p:ph type="dt" sz="half" idx="10"/>
          </p:nvPr>
        </p:nvSpPr>
        <p:spPr/>
        <p:txBody>
          <a:bodyPr/>
          <a:lstStyle/>
          <a:p>
            <a:fld id="{12F06891-09D0-0E40-B008-7156841029CF}" type="datetimeFigureOut">
              <a:rPr lang="en-US" smtClean="0"/>
              <a:t>1/23/2020</a:t>
            </a:fld>
            <a:endParaRPr lang="en-US"/>
          </a:p>
        </p:txBody>
      </p:sp>
      <p:sp>
        <p:nvSpPr>
          <p:cNvPr id="8" name="Footer Placeholder 7">
            <a:extLst>
              <a:ext uri="{FF2B5EF4-FFF2-40B4-BE49-F238E27FC236}">
                <a16:creationId xmlns:a16="http://schemas.microsoft.com/office/drawing/2014/main" id="{2ADAD5D7-DDB3-014C-A1E7-2F6371F0A2D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5740E3C-F7CD-E146-8BFE-3A78A0A462F0}"/>
              </a:ext>
            </a:extLst>
          </p:cNvPr>
          <p:cNvSpPr>
            <a:spLocks noGrp="1"/>
          </p:cNvSpPr>
          <p:nvPr>
            <p:ph type="sldNum" sz="quarter" idx="12"/>
          </p:nvPr>
        </p:nvSpPr>
        <p:spPr/>
        <p:txBody>
          <a:bodyPr/>
          <a:lstStyle/>
          <a:p>
            <a:fld id="{E4E61807-0061-784D-88DA-97187F9C14A5}" type="slidenum">
              <a:rPr lang="en-US" smtClean="0"/>
              <a:t>‹#›</a:t>
            </a:fld>
            <a:endParaRPr lang="en-US"/>
          </a:p>
        </p:txBody>
      </p:sp>
    </p:spTree>
    <p:extLst>
      <p:ext uri="{BB962C8B-B14F-4D97-AF65-F5344CB8AC3E}">
        <p14:creationId xmlns:p14="http://schemas.microsoft.com/office/powerpoint/2010/main" val="966446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03DE7-F2B3-414C-ACB3-CB28539654E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8A03F63-9AB3-6C4C-AF69-A37097ACC89F}"/>
              </a:ext>
            </a:extLst>
          </p:cNvPr>
          <p:cNvSpPr>
            <a:spLocks noGrp="1"/>
          </p:cNvSpPr>
          <p:nvPr>
            <p:ph type="dt" sz="half" idx="10"/>
          </p:nvPr>
        </p:nvSpPr>
        <p:spPr/>
        <p:txBody>
          <a:bodyPr/>
          <a:lstStyle/>
          <a:p>
            <a:fld id="{12F06891-09D0-0E40-B008-7156841029CF}" type="datetimeFigureOut">
              <a:rPr lang="en-US" smtClean="0"/>
              <a:t>1/23/2020</a:t>
            </a:fld>
            <a:endParaRPr lang="en-US"/>
          </a:p>
        </p:txBody>
      </p:sp>
      <p:sp>
        <p:nvSpPr>
          <p:cNvPr id="4" name="Footer Placeholder 3">
            <a:extLst>
              <a:ext uri="{FF2B5EF4-FFF2-40B4-BE49-F238E27FC236}">
                <a16:creationId xmlns:a16="http://schemas.microsoft.com/office/drawing/2014/main" id="{1E6A248C-D45F-C44E-86B0-195F41B4330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BBAEFD9-EEA3-7A41-9F37-E2F3F451CB6F}"/>
              </a:ext>
            </a:extLst>
          </p:cNvPr>
          <p:cNvSpPr>
            <a:spLocks noGrp="1"/>
          </p:cNvSpPr>
          <p:nvPr>
            <p:ph type="sldNum" sz="quarter" idx="12"/>
          </p:nvPr>
        </p:nvSpPr>
        <p:spPr/>
        <p:txBody>
          <a:bodyPr/>
          <a:lstStyle/>
          <a:p>
            <a:fld id="{E4E61807-0061-784D-88DA-97187F9C14A5}" type="slidenum">
              <a:rPr lang="en-US" smtClean="0"/>
              <a:t>‹#›</a:t>
            </a:fld>
            <a:endParaRPr lang="en-US"/>
          </a:p>
        </p:txBody>
      </p:sp>
    </p:spTree>
    <p:extLst>
      <p:ext uri="{BB962C8B-B14F-4D97-AF65-F5344CB8AC3E}">
        <p14:creationId xmlns:p14="http://schemas.microsoft.com/office/powerpoint/2010/main" val="3432120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CE40713-0C02-FC47-AF65-21077261A543}"/>
              </a:ext>
            </a:extLst>
          </p:cNvPr>
          <p:cNvSpPr>
            <a:spLocks noGrp="1"/>
          </p:cNvSpPr>
          <p:nvPr>
            <p:ph type="dt" sz="half" idx="10"/>
          </p:nvPr>
        </p:nvSpPr>
        <p:spPr/>
        <p:txBody>
          <a:bodyPr/>
          <a:lstStyle/>
          <a:p>
            <a:fld id="{12F06891-09D0-0E40-B008-7156841029CF}" type="datetimeFigureOut">
              <a:rPr lang="en-US" smtClean="0"/>
              <a:t>1/23/2020</a:t>
            </a:fld>
            <a:endParaRPr lang="en-US"/>
          </a:p>
        </p:txBody>
      </p:sp>
      <p:sp>
        <p:nvSpPr>
          <p:cNvPr id="3" name="Footer Placeholder 2">
            <a:extLst>
              <a:ext uri="{FF2B5EF4-FFF2-40B4-BE49-F238E27FC236}">
                <a16:creationId xmlns:a16="http://schemas.microsoft.com/office/drawing/2014/main" id="{E952DE13-0320-F046-81F1-2EC95B40237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4E35A4B-1447-C043-803D-29DCC92C7E4C}"/>
              </a:ext>
            </a:extLst>
          </p:cNvPr>
          <p:cNvSpPr>
            <a:spLocks noGrp="1"/>
          </p:cNvSpPr>
          <p:nvPr>
            <p:ph type="sldNum" sz="quarter" idx="12"/>
          </p:nvPr>
        </p:nvSpPr>
        <p:spPr/>
        <p:txBody>
          <a:bodyPr/>
          <a:lstStyle/>
          <a:p>
            <a:fld id="{E4E61807-0061-784D-88DA-97187F9C14A5}" type="slidenum">
              <a:rPr lang="en-US" smtClean="0"/>
              <a:t>‹#›</a:t>
            </a:fld>
            <a:endParaRPr lang="en-US"/>
          </a:p>
        </p:txBody>
      </p:sp>
    </p:spTree>
    <p:extLst>
      <p:ext uri="{BB962C8B-B14F-4D97-AF65-F5344CB8AC3E}">
        <p14:creationId xmlns:p14="http://schemas.microsoft.com/office/powerpoint/2010/main" val="2415095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1423F-C00E-6140-857E-EE22F392FE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7CEE80F-0F10-EE4B-9A0F-C584CEA068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D9196C1-0DA5-2D4D-94C6-EA8A4ECD08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91CEFD3-07C6-E841-B90D-47EC49C961DD}"/>
              </a:ext>
            </a:extLst>
          </p:cNvPr>
          <p:cNvSpPr>
            <a:spLocks noGrp="1"/>
          </p:cNvSpPr>
          <p:nvPr>
            <p:ph type="dt" sz="half" idx="10"/>
          </p:nvPr>
        </p:nvSpPr>
        <p:spPr/>
        <p:txBody>
          <a:bodyPr/>
          <a:lstStyle/>
          <a:p>
            <a:fld id="{12F06891-09D0-0E40-B008-7156841029CF}" type="datetimeFigureOut">
              <a:rPr lang="en-US" smtClean="0"/>
              <a:t>1/23/2020</a:t>
            </a:fld>
            <a:endParaRPr lang="en-US"/>
          </a:p>
        </p:txBody>
      </p:sp>
      <p:sp>
        <p:nvSpPr>
          <p:cNvPr id="6" name="Footer Placeholder 5">
            <a:extLst>
              <a:ext uri="{FF2B5EF4-FFF2-40B4-BE49-F238E27FC236}">
                <a16:creationId xmlns:a16="http://schemas.microsoft.com/office/drawing/2014/main" id="{BBC1639B-B466-964D-BA2C-594F02FFAE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6CC337-4310-A44E-80BF-D795C9C73716}"/>
              </a:ext>
            </a:extLst>
          </p:cNvPr>
          <p:cNvSpPr>
            <a:spLocks noGrp="1"/>
          </p:cNvSpPr>
          <p:nvPr>
            <p:ph type="sldNum" sz="quarter" idx="12"/>
          </p:nvPr>
        </p:nvSpPr>
        <p:spPr/>
        <p:txBody>
          <a:bodyPr/>
          <a:lstStyle/>
          <a:p>
            <a:fld id="{E4E61807-0061-784D-88DA-97187F9C14A5}" type="slidenum">
              <a:rPr lang="en-US" smtClean="0"/>
              <a:t>‹#›</a:t>
            </a:fld>
            <a:endParaRPr lang="en-US"/>
          </a:p>
        </p:txBody>
      </p:sp>
    </p:spTree>
    <p:extLst>
      <p:ext uri="{BB962C8B-B14F-4D97-AF65-F5344CB8AC3E}">
        <p14:creationId xmlns:p14="http://schemas.microsoft.com/office/powerpoint/2010/main" val="1427541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3672D-482A-E747-ABA6-31D8A6A98E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B80CB7F-8EBF-4E45-9F18-DD3015BCF6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45F7E32-80E1-B847-8F5C-8E21D8C184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7672AB8-048F-614D-AC19-B1980D17B2B1}"/>
              </a:ext>
            </a:extLst>
          </p:cNvPr>
          <p:cNvSpPr>
            <a:spLocks noGrp="1"/>
          </p:cNvSpPr>
          <p:nvPr>
            <p:ph type="dt" sz="half" idx="10"/>
          </p:nvPr>
        </p:nvSpPr>
        <p:spPr/>
        <p:txBody>
          <a:bodyPr/>
          <a:lstStyle/>
          <a:p>
            <a:fld id="{12F06891-09D0-0E40-B008-7156841029CF}" type="datetimeFigureOut">
              <a:rPr lang="en-US" smtClean="0"/>
              <a:t>1/23/2020</a:t>
            </a:fld>
            <a:endParaRPr lang="en-US"/>
          </a:p>
        </p:txBody>
      </p:sp>
      <p:sp>
        <p:nvSpPr>
          <p:cNvPr id="6" name="Footer Placeholder 5">
            <a:extLst>
              <a:ext uri="{FF2B5EF4-FFF2-40B4-BE49-F238E27FC236}">
                <a16:creationId xmlns:a16="http://schemas.microsoft.com/office/drawing/2014/main" id="{410C492A-5D14-004F-9061-74D7D40EC3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84D797A-24E5-4745-9995-B5620485777A}"/>
              </a:ext>
            </a:extLst>
          </p:cNvPr>
          <p:cNvSpPr>
            <a:spLocks noGrp="1"/>
          </p:cNvSpPr>
          <p:nvPr>
            <p:ph type="sldNum" sz="quarter" idx="12"/>
          </p:nvPr>
        </p:nvSpPr>
        <p:spPr/>
        <p:txBody>
          <a:bodyPr/>
          <a:lstStyle/>
          <a:p>
            <a:fld id="{E4E61807-0061-784D-88DA-97187F9C14A5}" type="slidenum">
              <a:rPr lang="en-US" smtClean="0"/>
              <a:t>‹#›</a:t>
            </a:fld>
            <a:endParaRPr lang="en-US"/>
          </a:p>
        </p:txBody>
      </p:sp>
    </p:spTree>
    <p:extLst>
      <p:ext uri="{BB962C8B-B14F-4D97-AF65-F5344CB8AC3E}">
        <p14:creationId xmlns:p14="http://schemas.microsoft.com/office/powerpoint/2010/main" val="1618868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7AC705C-1AE4-2140-883E-51B0DE95B52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93BF0FF-BB11-6346-8A70-8D1F4B41FC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310E88-0340-F74C-9D08-D1881373F4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F06891-09D0-0E40-B008-7156841029CF}" type="datetimeFigureOut">
              <a:rPr lang="en-US" smtClean="0"/>
              <a:t>1/23/2020</a:t>
            </a:fld>
            <a:endParaRPr lang="en-US"/>
          </a:p>
        </p:txBody>
      </p:sp>
      <p:sp>
        <p:nvSpPr>
          <p:cNvPr id="5" name="Footer Placeholder 4">
            <a:extLst>
              <a:ext uri="{FF2B5EF4-FFF2-40B4-BE49-F238E27FC236}">
                <a16:creationId xmlns:a16="http://schemas.microsoft.com/office/drawing/2014/main" id="{3270A298-9302-E946-B9D2-75481EBE6F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41D046E-7F61-EF40-AE1F-9593E6E5C48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E61807-0061-784D-88DA-97187F9C14A5}" type="slidenum">
              <a:rPr lang="en-US" smtClean="0"/>
              <a:t>‹#›</a:t>
            </a:fld>
            <a:endParaRPr lang="en-US"/>
          </a:p>
        </p:txBody>
      </p:sp>
    </p:spTree>
    <p:extLst>
      <p:ext uri="{BB962C8B-B14F-4D97-AF65-F5344CB8AC3E}">
        <p14:creationId xmlns:p14="http://schemas.microsoft.com/office/powerpoint/2010/main" val="5405825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volckeralliance.org/G2U" TargetMode="External"/><Relationship Id="rId2" Type="http://schemas.openxmlformats.org/officeDocument/2006/relationships/hyperlink" Target="https://www.nytimes.com/2018/10/23/business/dealbook/paul-volcker-federal-reserve.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5C786-5A59-E540-9631-A4BCF0BAEE20}"/>
              </a:ext>
            </a:extLst>
          </p:cNvPr>
          <p:cNvSpPr>
            <a:spLocks noGrp="1"/>
          </p:cNvSpPr>
          <p:nvPr>
            <p:ph type="ctrTitle"/>
          </p:nvPr>
        </p:nvSpPr>
        <p:spPr>
          <a:xfrm>
            <a:off x="1524000" y="712519"/>
            <a:ext cx="9144000" cy="2185060"/>
          </a:xfrm>
        </p:spPr>
        <p:txBody>
          <a:bodyPr/>
          <a:lstStyle/>
          <a:p>
            <a:r>
              <a:rPr lang="en-US" dirty="0"/>
              <a:t>Selective College Admissions in Context</a:t>
            </a:r>
          </a:p>
        </p:txBody>
      </p:sp>
      <p:sp>
        <p:nvSpPr>
          <p:cNvPr id="3" name="Subtitle 2">
            <a:extLst>
              <a:ext uri="{FF2B5EF4-FFF2-40B4-BE49-F238E27FC236}">
                <a16:creationId xmlns:a16="http://schemas.microsoft.com/office/drawing/2014/main" id="{FD52EF8B-91E5-7744-B802-C8E1D3549C7B}"/>
              </a:ext>
            </a:extLst>
          </p:cNvPr>
          <p:cNvSpPr>
            <a:spLocks noGrp="1"/>
          </p:cNvSpPr>
          <p:nvPr>
            <p:ph type="subTitle" idx="1"/>
          </p:nvPr>
        </p:nvSpPr>
        <p:spPr/>
        <p:txBody>
          <a:bodyPr/>
          <a:lstStyle/>
          <a:p>
            <a:r>
              <a:rPr lang="en-US" dirty="0"/>
              <a:t>Sandy Baum and Mike McPherson</a:t>
            </a:r>
          </a:p>
          <a:p>
            <a:r>
              <a:rPr lang="en-US" dirty="0"/>
              <a:t>USC CERPP Conference</a:t>
            </a:r>
          </a:p>
          <a:p>
            <a:r>
              <a:rPr lang="en-US" dirty="0"/>
              <a:t>January 2020</a:t>
            </a:r>
          </a:p>
        </p:txBody>
      </p:sp>
    </p:spTree>
    <p:extLst>
      <p:ext uri="{BB962C8B-B14F-4D97-AF65-F5344CB8AC3E}">
        <p14:creationId xmlns:p14="http://schemas.microsoft.com/office/powerpoint/2010/main" val="27276818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8B6BB-8EBA-394C-8CCD-30555861012C}"/>
              </a:ext>
            </a:extLst>
          </p:cNvPr>
          <p:cNvSpPr>
            <a:spLocks noGrp="1"/>
          </p:cNvSpPr>
          <p:nvPr>
            <p:ph type="title"/>
          </p:nvPr>
        </p:nvSpPr>
        <p:spPr>
          <a:xfrm>
            <a:off x="838200" y="365125"/>
            <a:ext cx="11049000" cy="1325563"/>
          </a:xfrm>
        </p:spPr>
        <p:txBody>
          <a:bodyPr>
            <a:normAutofit fontScale="90000"/>
          </a:bodyPr>
          <a:lstStyle/>
          <a:p>
            <a:r>
              <a:rPr lang="en-US" b="1" dirty="0"/>
              <a:t/>
            </a:r>
            <a:br>
              <a:rPr lang="en-US" b="1" dirty="0"/>
            </a:br>
            <a:r>
              <a:rPr lang="en-US" b="1" dirty="0"/>
              <a:t>Most Americans look at selective colleges and universities from the outside, but these institutions are very inwardly focused.</a:t>
            </a:r>
            <a:r>
              <a:rPr lang="en-US" dirty="0"/>
              <a:t/>
            </a:r>
            <a:br>
              <a:rPr lang="en-US" dirty="0"/>
            </a:br>
            <a:endParaRPr lang="en-US" dirty="0"/>
          </a:p>
        </p:txBody>
      </p:sp>
      <p:sp>
        <p:nvSpPr>
          <p:cNvPr id="3" name="Content Placeholder 2">
            <a:extLst>
              <a:ext uri="{FF2B5EF4-FFF2-40B4-BE49-F238E27FC236}">
                <a16:creationId xmlns:a16="http://schemas.microsoft.com/office/drawing/2014/main" id="{FD510EFE-FC6C-7C42-B020-75383440C6D0}"/>
              </a:ext>
            </a:extLst>
          </p:cNvPr>
          <p:cNvSpPr>
            <a:spLocks noGrp="1"/>
          </p:cNvSpPr>
          <p:nvPr>
            <p:ph idx="1"/>
          </p:nvPr>
        </p:nvSpPr>
        <p:spPr/>
        <p:txBody>
          <a:bodyPr/>
          <a:lstStyle/>
          <a:p>
            <a:pPr marL="0" indent="0">
              <a:buNone/>
            </a:pPr>
            <a:endParaRPr lang="en-US" dirty="0"/>
          </a:p>
          <a:p>
            <a:pPr lvl="1"/>
            <a:r>
              <a:rPr lang="en-US" sz="3200" dirty="0"/>
              <a:t>Raise selectivity</a:t>
            </a:r>
          </a:p>
          <a:p>
            <a:pPr lvl="1"/>
            <a:r>
              <a:rPr lang="en-US" sz="3200" dirty="0"/>
              <a:t>Get more revenue from students</a:t>
            </a:r>
          </a:p>
          <a:p>
            <a:pPr lvl="1"/>
            <a:r>
              <a:rPr lang="en-US" sz="3200" dirty="0"/>
              <a:t>Raise endowment</a:t>
            </a:r>
          </a:p>
          <a:p>
            <a:pPr lvl="1"/>
            <a:r>
              <a:rPr lang="en-US" sz="3200" dirty="0"/>
              <a:t>Improve ranking</a:t>
            </a:r>
          </a:p>
          <a:p>
            <a:pPr lvl="1"/>
            <a:r>
              <a:rPr lang="en-US" sz="3200" dirty="0"/>
              <a:t>Make institution internally more diverse</a:t>
            </a:r>
          </a:p>
          <a:p>
            <a:endParaRPr lang="en-US" dirty="0"/>
          </a:p>
        </p:txBody>
      </p:sp>
    </p:spTree>
    <p:extLst>
      <p:ext uri="{BB962C8B-B14F-4D97-AF65-F5344CB8AC3E}">
        <p14:creationId xmlns:p14="http://schemas.microsoft.com/office/powerpoint/2010/main" val="1095435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E5A55-4F56-3B49-8A8E-BF6005A660C5}"/>
              </a:ext>
            </a:extLst>
          </p:cNvPr>
          <p:cNvSpPr>
            <a:spLocks noGrp="1"/>
          </p:cNvSpPr>
          <p:nvPr>
            <p:ph type="title"/>
          </p:nvPr>
        </p:nvSpPr>
        <p:spPr/>
        <p:txBody>
          <a:bodyPr/>
          <a:lstStyle/>
          <a:p>
            <a:r>
              <a:rPr lang="en-US" b="1" dirty="0"/>
              <a:t>Analogy to shareholder capitalism?</a:t>
            </a:r>
          </a:p>
        </p:txBody>
      </p:sp>
      <p:sp>
        <p:nvSpPr>
          <p:cNvPr id="3" name="Content Placeholder 2">
            <a:extLst>
              <a:ext uri="{FF2B5EF4-FFF2-40B4-BE49-F238E27FC236}">
                <a16:creationId xmlns:a16="http://schemas.microsoft.com/office/drawing/2014/main" id="{3C689309-5130-7648-AAC0-02BD50FB7D13}"/>
              </a:ext>
            </a:extLst>
          </p:cNvPr>
          <p:cNvSpPr>
            <a:spLocks noGrp="1"/>
          </p:cNvSpPr>
          <p:nvPr>
            <p:ph idx="1"/>
          </p:nvPr>
        </p:nvSpPr>
        <p:spPr/>
        <p:txBody>
          <a:bodyPr/>
          <a:lstStyle/>
          <a:p>
            <a:r>
              <a:rPr lang="en-US" dirty="0"/>
              <a:t>Majority of Americans don’t own stock</a:t>
            </a:r>
          </a:p>
          <a:p>
            <a:endParaRPr lang="en-US" dirty="0"/>
          </a:p>
          <a:p>
            <a:r>
              <a:rPr lang="en-US" dirty="0"/>
              <a:t>Corporations compete extensively</a:t>
            </a:r>
          </a:p>
          <a:p>
            <a:pPr lvl="1"/>
            <a:r>
              <a:rPr lang="en-US" dirty="0"/>
              <a:t>Share price</a:t>
            </a:r>
          </a:p>
          <a:p>
            <a:pPr lvl="1"/>
            <a:r>
              <a:rPr lang="en-US" dirty="0"/>
              <a:t>Stock options</a:t>
            </a:r>
          </a:p>
          <a:p>
            <a:pPr lvl="1"/>
            <a:r>
              <a:rPr lang="en-US" dirty="0"/>
              <a:t>Executive compensation</a:t>
            </a:r>
          </a:p>
        </p:txBody>
      </p:sp>
    </p:spTree>
    <p:extLst>
      <p:ext uri="{BB962C8B-B14F-4D97-AF65-F5344CB8AC3E}">
        <p14:creationId xmlns:p14="http://schemas.microsoft.com/office/powerpoint/2010/main" val="24373214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FA172-6733-7746-A16C-83A0722EEF04}"/>
              </a:ext>
            </a:extLst>
          </p:cNvPr>
          <p:cNvSpPr>
            <a:spLocks noGrp="1"/>
          </p:cNvSpPr>
          <p:nvPr>
            <p:ph type="title"/>
          </p:nvPr>
        </p:nvSpPr>
        <p:spPr>
          <a:xfrm>
            <a:off x="838200" y="1"/>
            <a:ext cx="10515600" cy="1282390"/>
          </a:xfrm>
        </p:spPr>
        <p:txBody>
          <a:bodyPr>
            <a:normAutofit/>
          </a:bodyPr>
          <a:lstStyle/>
          <a:p>
            <a:r>
              <a:rPr lang="en-US" sz="3600" b="1" dirty="0"/>
              <a:t>The Business Roundtable wants to broaden its mission beyond serving shareholders.</a:t>
            </a:r>
          </a:p>
        </p:txBody>
      </p:sp>
      <p:sp>
        <p:nvSpPr>
          <p:cNvPr id="3" name="Content Placeholder 2">
            <a:extLst>
              <a:ext uri="{FF2B5EF4-FFF2-40B4-BE49-F238E27FC236}">
                <a16:creationId xmlns:a16="http://schemas.microsoft.com/office/drawing/2014/main" id="{9177E0E8-50B7-C940-8012-125344204C34}"/>
              </a:ext>
            </a:extLst>
          </p:cNvPr>
          <p:cNvSpPr>
            <a:spLocks noGrp="1"/>
          </p:cNvSpPr>
          <p:nvPr>
            <p:ph idx="1"/>
          </p:nvPr>
        </p:nvSpPr>
        <p:spPr>
          <a:xfrm>
            <a:off x="601128" y="1474502"/>
            <a:ext cx="10515600" cy="5029959"/>
          </a:xfrm>
        </p:spPr>
        <p:txBody>
          <a:bodyPr>
            <a:normAutofit fontScale="70000" lnSpcReduction="20000"/>
          </a:bodyPr>
          <a:lstStyle/>
          <a:p>
            <a:pPr marL="0" indent="0">
              <a:buNone/>
            </a:pPr>
            <a:endParaRPr lang="en-US" sz="3200" dirty="0"/>
          </a:p>
          <a:p>
            <a:r>
              <a:rPr lang="en-US" sz="3200" dirty="0"/>
              <a:t>August 2019 statement signed by more than 200 CEOs including Apple, Pepsi, Walmart: </a:t>
            </a:r>
          </a:p>
          <a:p>
            <a:pPr marL="914400" indent="0">
              <a:buNone/>
            </a:pPr>
            <a:r>
              <a:rPr lang="en-US" sz="3200" dirty="0"/>
              <a:t>“Americans deserve an economy that allows each person to succeed through hard work and creativity and to lead a life of meaning and dignity…While each of our individual companies serves its own corporate purpose, we share a fundamental commitment to all of our stakeholders.”</a:t>
            </a:r>
          </a:p>
          <a:p>
            <a:pPr marL="914400" indent="0">
              <a:buNone/>
            </a:pPr>
            <a:endParaRPr lang="en-US" sz="3200" dirty="0"/>
          </a:p>
          <a:p>
            <a:r>
              <a:rPr lang="en-US" sz="3200" dirty="0"/>
              <a:t>In addition to shareholders, stakeholders include customers, employees, suppliers, and the people in their communities.</a:t>
            </a:r>
          </a:p>
          <a:p>
            <a:endParaRPr lang="en-US" sz="3200" dirty="0"/>
          </a:p>
          <a:p>
            <a:pPr fontAlgn="base"/>
            <a:r>
              <a:rPr lang="en-US" sz="3200" i="1" dirty="0"/>
              <a:t>NY Times</a:t>
            </a:r>
            <a:r>
              <a:rPr lang="en-US" sz="3200" dirty="0"/>
              <a:t>: “The shift comes at a moment of increasing distress in corporate America, as big companies face mounting global discontent over income inequality, harmful products and poor working conditions…It was an explicit rebuke of the notion that the role of the corporation is to maximize profits at all costs — the philosophy that has held sway on Wall Street and in the boardroom for 50 years.”</a:t>
            </a:r>
          </a:p>
          <a:p>
            <a:pPr marL="0" indent="0" fontAlgn="base">
              <a:buNone/>
            </a:pPr>
            <a:r>
              <a:rPr lang="en-US" dirty="0"/>
              <a:t/>
            </a:r>
            <a:br>
              <a:rPr lang="en-US" dirty="0"/>
            </a:br>
            <a:endParaRPr lang="en-US" dirty="0"/>
          </a:p>
        </p:txBody>
      </p:sp>
    </p:spTree>
    <p:extLst>
      <p:ext uri="{BB962C8B-B14F-4D97-AF65-F5344CB8AC3E}">
        <p14:creationId xmlns:p14="http://schemas.microsoft.com/office/powerpoint/2010/main" val="2006635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3CD0F-ABAD-CE4A-8BFA-97E55831CCC6}"/>
              </a:ext>
            </a:extLst>
          </p:cNvPr>
          <p:cNvSpPr>
            <a:spLocks noGrp="1"/>
          </p:cNvSpPr>
          <p:nvPr>
            <p:ph type="title"/>
          </p:nvPr>
        </p:nvSpPr>
        <p:spPr/>
        <p:txBody>
          <a:bodyPr>
            <a:normAutofit fontScale="90000"/>
          </a:bodyPr>
          <a:lstStyle/>
          <a:p>
            <a:r>
              <a:rPr lang="en-US" b="1" dirty="0"/>
              <a:t>Do selective institutions have responsibilities beyond their internal understanding of success?</a:t>
            </a:r>
            <a:r>
              <a:rPr lang="en-US" dirty="0"/>
              <a:t>	</a:t>
            </a:r>
          </a:p>
        </p:txBody>
      </p:sp>
      <p:sp>
        <p:nvSpPr>
          <p:cNvPr id="3" name="Content Placeholder 2">
            <a:extLst>
              <a:ext uri="{FF2B5EF4-FFF2-40B4-BE49-F238E27FC236}">
                <a16:creationId xmlns:a16="http://schemas.microsoft.com/office/drawing/2014/main" id="{18D49EBD-A916-F04D-96DE-68F8E8875FE5}"/>
              </a:ext>
            </a:extLst>
          </p:cNvPr>
          <p:cNvSpPr>
            <a:spLocks noGrp="1"/>
          </p:cNvSpPr>
          <p:nvPr>
            <p:ph idx="1"/>
          </p:nvPr>
        </p:nvSpPr>
        <p:spPr>
          <a:xfrm>
            <a:off x="838200" y="2531327"/>
            <a:ext cx="10515600" cy="3645636"/>
          </a:xfrm>
        </p:spPr>
        <p:txBody>
          <a:bodyPr/>
          <a:lstStyle/>
          <a:p>
            <a:r>
              <a:rPr lang="en-US" dirty="0"/>
              <a:t>To the broader higher education community?</a:t>
            </a:r>
          </a:p>
          <a:p>
            <a:endParaRPr lang="en-US" dirty="0"/>
          </a:p>
          <a:p>
            <a:r>
              <a:rPr lang="en-US" dirty="0"/>
              <a:t>To the civil society they are part of ?</a:t>
            </a:r>
          </a:p>
          <a:p>
            <a:endParaRPr lang="en-US" dirty="0"/>
          </a:p>
          <a:p>
            <a:r>
              <a:rPr lang="en-US" dirty="0"/>
              <a:t>For the role their students will play in society in their future lives?</a:t>
            </a:r>
          </a:p>
        </p:txBody>
      </p:sp>
    </p:spTree>
    <p:extLst>
      <p:ext uri="{BB962C8B-B14F-4D97-AF65-F5344CB8AC3E}">
        <p14:creationId xmlns:p14="http://schemas.microsoft.com/office/powerpoint/2010/main" val="32133260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9004A-A3E7-6B45-85BE-8CD034CEE621}"/>
              </a:ext>
            </a:extLst>
          </p:cNvPr>
          <p:cNvSpPr>
            <a:spLocks noGrp="1"/>
          </p:cNvSpPr>
          <p:nvPr>
            <p:ph type="title"/>
          </p:nvPr>
        </p:nvSpPr>
        <p:spPr/>
        <p:txBody>
          <a:bodyPr>
            <a:normAutofit/>
          </a:bodyPr>
          <a:lstStyle/>
          <a:p>
            <a:r>
              <a:rPr lang="en-US" sz="3600" b="1" dirty="0"/>
              <a:t>Do selective colleges share any responsibility for students other than their own enrollees?</a:t>
            </a:r>
          </a:p>
        </p:txBody>
      </p:sp>
      <p:sp>
        <p:nvSpPr>
          <p:cNvPr id="3" name="Content Placeholder 2">
            <a:extLst>
              <a:ext uri="{FF2B5EF4-FFF2-40B4-BE49-F238E27FC236}">
                <a16:creationId xmlns:a16="http://schemas.microsoft.com/office/drawing/2014/main" id="{C335DA2C-DB8B-2C41-8FE1-A3BDE954D6EC}"/>
              </a:ext>
            </a:extLst>
          </p:cNvPr>
          <p:cNvSpPr>
            <a:spLocks noGrp="1"/>
          </p:cNvSpPr>
          <p:nvPr>
            <p:ph idx="1"/>
          </p:nvPr>
        </p:nvSpPr>
        <p:spPr/>
        <p:txBody>
          <a:bodyPr>
            <a:normAutofit lnSpcReduction="10000"/>
          </a:bodyPr>
          <a:lstStyle/>
          <a:p>
            <a:pPr marL="0" indent="0">
              <a:buNone/>
            </a:pPr>
            <a:endParaRPr lang="en-US" dirty="0">
              <a:ea typeface="Times New Roman" panose="02020603050405020304" pitchFamily="18" charset="0"/>
              <a:cs typeface="Times New Roman" panose="02020603050405020304" pitchFamily="18" charset="0"/>
            </a:endParaRPr>
          </a:p>
          <a:p>
            <a:r>
              <a:rPr lang="en-US" dirty="0">
                <a:ea typeface="Times New Roman" panose="02020603050405020304" pitchFamily="18" charset="0"/>
                <a:cs typeface="Times New Roman" panose="02020603050405020304" pitchFamily="18" charset="0"/>
              </a:rPr>
              <a:t>What happens to applicants we encourage to apply but don’t accept?</a:t>
            </a:r>
          </a:p>
          <a:p>
            <a:pPr marL="0" indent="0">
              <a:buNone/>
            </a:pPr>
            <a:r>
              <a:rPr lang="en-US" dirty="0">
                <a:effectLst/>
                <a:ea typeface="Times New Roman" panose="02020603050405020304" pitchFamily="18" charset="0"/>
                <a:cs typeface="Times New Roman" panose="02020603050405020304" pitchFamily="18" charset="0"/>
              </a:rPr>
              <a:t>               Do the institutions in which they enroll have the resources to adequately support and educate them?</a:t>
            </a:r>
          </a:p>
          <a:p>
            <a:pPr marL="0" indent="0">
              <a:buNone/>
            </a:pPr>
            <a:endParaRPr lang="en-US" dirty="0">
              <a:effectLst/>
              <a:ea typeface="Times New Roman" panose="02020603050405020304" pitchFamily="18" charset="0"/>
              <a:cs typeface="Times New Roman" panose="02020603050405020304" pitchFamily="18" charset="0"/>
            </a:endParaRPr>
          </a:p>
          <a:p>
            <a:r>
              <a:rPr lang="en-US" dirty="0">
                <a:ea typeface="Times New Roman" panose="02020603050405020304" pitchFamily="18" charset="0"/>
                <a:cs typeface="Times New Roman" panose="02020603050405020304" pitchFamily="18" charset="0"/>
              </a:rPr>
              <a:t>Do selective institutions have any responsibility for people in their communities—or elsewhere—who are not close to meeting their admission standards?</a:t>
            </a:r>
          </a:p>
          <a:p>
            <a:pPr lvl="1"/>
            <a:r>
              <a:rPr lang="en-US" dirty="0">
                <a:effectLst/>
                <a:ea typeface="Times New Roman" panose="02020603050405020304" pitchFamily="18" charset="0"/>
                <a:cs typeface="Times New Roman" panose="02020603050405020304" pitchFamily="18" charset="0"/>
              </a:rPr>
              <a:t>What is the responsibility of these relatively privileged institutions in caring for the health of the higher education system as a whole?</a:t>
            </a:r>
          </a:p>
          <a:p>
            <a:endParaRPr lang="en-US" dirty="0"/>
          </a:p>
        </p:txBody>
      </p:sp>
    </p:spTree>
    <p:extLst>
      <p:ext uri="{BB962C8B-B14F-4D97-AF65-F5344CB8AC3E}">
        <p14:creationId xmlns:p14="http://schemas.microsoft.com/office/powerpoint/2010/main" val="33989861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7948F-8E3D-3D48-9D5A-4F45D65AAC07}"/>
              </a:ext>
            </a:extLst>
          </p:cNvPr>
          <p:cNvSpPr>
            <a:spLocks noGrp="1"/>
          </p:cNvSpPr>
          <p:nvPr>
            <p:ph type="title"/>
          </p:nvPr>
        </p:nvSpPr>
        <p:spPr>
          <a:xfrm>
            <a:off x="682083" y="1"/>
            <a:ext cx="10515600" cy="1003610"/>
          </a:xfrm>
        </p:spPr>
        <p:txBody>
          <a:bodyPr>
            <a:normAutofit/>
          </a:bodyPr>
          <a:lstStyle/>
          <a:p>
            <a:r>
              <a:rPr lang="en-US" sz="3600" b="1" dirty="0"/>
              <a:t>Diversifying enrollment is not enough</a:t>
            </a:r>
          </a:p>
        </p:txBody>
      </p:sp>
      <p:sp>
        <p:nvSpPr>
          <p:cNvPr id="3" name="Content Placeholder 2">
            <a:extLst>
              <a:ext uri="{FF2B5EF4-FFF2-40B4-BE49-F238E27FC236}">
                <a16:creationId xmlns:a16="http://schemas.microsoft.com/office/drawing/2014/main" id="{2F794FB6-94AC-8E47-91C1-A800ADD7E870}"/>
              </a:ext>
            </a:extLst>
          </p:cNvPr>
          <p:cNvSpPr>
            <a:spLocks noGrp="1"/>
          </p:cNvSpPr>
          <p:nvPr>
            <p:ph idx="1"/>
          </p:nvPr>
        </p:nvSpPr>
        <p:spPr>
          <a:xfrm>
            <a:off x="838200" y="1260088"/>
            <a:ext cx="10515600" cy="5408341"/>
          </a:xfrm>
        </p:spPr>
        <p:txBody>
          <a:bodyPr>
            <a:normAutofit fontScale="92500" lnSpcReduction="20000"/>
          </a:bodyPr>
          <a:lstStyle/>
          <a:p>
            <a:r>
              <a:rPr lang="en-US" dirty="0">
                <a:cs typeface="Arial" panose="020B0604020202020204" pitchFamily="34" charset="0"/>
              </a:rPr>
              <a:t>Selective college admissions processes affect a small share of college students.</a:t>
            </a:r>
          </a:p>
          <a:p>
            <a:pPr marL="0" indent="0">
              <a:buNone/>
            </a:pPr>
            <a:r>
              <a:rPr lang="en-US" dirty="0">
                <a:cs typeface="Arial" panose="020B0604020202020204" pitchFamily="34" charset="0"/>
              </a:rPr>
              <a:t>                 </a:t>
            </a:r>
            <a:r>
              <a:rPr lang="en-US" sz="2400" dirty="0">
                <a:cs typeface="Arial" panose="020B0604020202020204" pitchFamily="34" charset="0"/>
              </a:rPr>
              <a:t>22% of first-year undergraduates attend institutions accepting less than half their applicants.</a:t>
            </a:r>
          </a:p>
          <a:p>
            <a:pPr marL="0" indent="0">
              <a:buNone/>
            </a:pPr>
            <a:r>
              <a:rPr lang="en-US" sz="2400" dirty="0">
                <a:cs typeface="Arial" panose="020B0604020202020204" pitchFamily="34" charset="0"/>
              </a:rPr>
              <a:t>                 5% attend institutions accepting less than one-quarter of their applicants.</a:t>
            </a:r>
          </a:p>
          <a:p>
            <a:endParaRPr lang="en-US" sz="2400" dirty="0">
              <a:cs typeface="Arial" panose="020B0604020202020204" pitchFamily="34" charset="0"/>
            </a:endParaRPr>
          </a:p>
          <a:p>
            <a:r>
              <a:rPr lang="en-US" dirty="0">
                <a:cs typeface="Arial" panose="020B0604020202020204" pitchFamily="34" charset="0"/>
              </a:rPr>
              <a:t>Re-sorting of students among selective institutions</a:t>
            </a:r>
          </a:p>
          <a:p>
            <a:pPr lvl="1"/>
            <a:r>
              <a:rPr lang="en-US" dirty="0">
                <a:cs typeface="Arial" panose="020B0604020202020204" pitchFamily="34" charset="0"/>
              </a:rPr>
              <a:t>Matters for students and institutions</a:t>
            </a:r>
          </a:p>
          <a:p>
            <a:pPr lvl="1"/>
            <a:r>
              <a:rPr lang="en-US" dirty="0">
                <a:cs typeface="Arial" panose="020B0604020202020204" pitchFamily="34" charset="0"/>
              </a:rPr>
              <a:t>But far from the whole story on inequities in who goes where</a:t>
            </a:r>
          </a:p>
          <a:p>
            <a:pPr marL="0" indent="0">
              <a:buNone/>
            </a:pPr>
            <a:endParaRPr lang="en-US" dirty="0">
              <a:cs typeface="Arial" panose="020B0604020202020204" pitchFamily="34" charset="0"/>
            </a:endParaRPr>
          </a:p>
          <a:p>
            <a:r>
              <a:rPr lang="en-US" dirty="0">
                <a:cs typeface="Arial" panose="020B0604020202020204" pitchFamily="34" charset="0"/>
              </a:rPr>
              <a:t>Context: broader issue of role of income and wealth in access to college and to different types of college experiences. </a:t>
            </a:r>
          </a:p>
          <a:p>
            <a:endParaRPr lang="en-US" dirty="0">
              <a:cs typeface="Arial" panose="020B0604020202020204" pitchFamily="34" charset="0"/>
            </a:endParaRPr>
          </a:p>
          <a:p>
            <a:r>
              <a:rPr lang="en-US" dirty="0">
                <a:cs typeface="Arial" panose="020B0604020202020204" pitchFamily="34" charset="0"/>
              </a:rPr>
              <a:t>Can colleges do anything to ensure that more people from less advantaged backgrounds are in the pool for admission to selective colleges? </a:t>
            </a:r>
          </a:p>
          <a:p>
            <a:endParaRPr lang="en-US" dirty="0">
              <a:cs typeface="Arial" panose="020B0604020202020204" pitchFamily="34" charset="0"/>
            </a:endParaRPr>
          </a:p>
          <a:p>
            <a:endParaRPr lang="en-US" dirty="0">
              <a:cs typeface="Arial" panose="020B0604020202020204" pitchFamily="34" charset="0"/>
            </a:endParaRPr>
          </a:p>
          <a:p>
            <a:endParaRPr lang="en-US" dirty="0"/>
          </a:p>
        </p:txBody>
      </p:sp>
    </p:spTree>
    <p:extLst>
      <p:ext uri="{BB962C8B-B14F-4D97-AF65-F5344CB8AC3E}">
        <p14:creationId xmlns:p14="http://schemas.microsoft.com/office/powerpoint/2010/main" val="30828872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91B2A-65D7-004F-8847-8F46F6F682BD}"/>
              </a:ext>
            </a:extLst>
          </p:cNvPr>
          <p:cNvSpPr>
            <a:spLocks noGrp="1"/>
          </p:cNvSpPr>
          <p:nvPr>
            <p:ph type="title"/>
          </p:nvPr>
        </p:nvSpPr>
        <p:spPr/>
        <p:txBody>
          <a:bodyPr/>
          <a:lstStyle/>
          <a:p>
            <a:r>
              <a:rPr lang="en-US" b="1" dirty="0"/>
              <a:t>Institutions with significant resources should have a broader focus.</a:t>
            </a:r>
          </a:p>
        </p:txBody>
      </p:sp>
      <p:sp>
        <p:nvSpPr>
          <p:cNvPr id="3" name="Content Placeholder 2">
            <a:extLst>
              <a:ext uri="{FF2B5EF4-FFF2-40B4-BE49-F238E27FC236}">
                <a16:creationId xmlns:a16="http://schemas.microsoft.com/office/drawing/2014/main" id="{B9FD6936-5F35-9446-8011-DB01CA681D42}"/>
              </a:ext>
            </a:extLst>
          </p:cNvPr>
          <p:cNvSpPr>
            <a:spLocks noGrp="1"/>
          </p:cNvSpPr>
          <p:nvPr>
            <p:ph idx="1"/>
          </p:nvPr>
        </p:nvSpPr>
        <p:spPr>
          <a:xfrm>
            <a:off x="838200" y="2249371"/>
            <a:ext cx="10515600" cy="4351338"/>
          </a:xfrm>
        </p:spPr>
        <p:txBody>
          <a:bodyPr/>
          <a:lstStyle/>
          <a:p>
            <a:r>
              <a:rPr lang="en-US" dirty="0"/>
              <a:t>Influence funding for less affluent institutions</a:t>
            </a:r>
          </a:p>
          <a:p>
            <a:endParaRPr lang="en-US" dirty="0"/>
          </a:p>
          <a:p>
            <a:r>
              <a:rPr lang="en-US" dirty="0"/>
              <a:t>Contribute to opportunities for all students</a:t>
            </a:r>
          </a:p>
          <a:p>
            <a:endParaRPr lang="en-US" dirty="0"/>
          </a:p>
          <a:p>
            <a:r>
              <a:rPr lang="en-US" dirty="0"/>
              <a:t>Focus on public understanding of value of higher education</a:t>
            </a:r>
          </a:p>
        </p:txBody>
      </p:sp>
    </p:spTree>
    <p:extLst>
      <p:ext uri="{BB962C8B-B14F-4D97-AF65-F5344CB8AC3E}">
        <p14:creationId xmlns:p14="http://schemas.microsoft.com/office/powerpoint/2010/main" val="3412817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EB94B-5703-7446-B7AD-C101C52A718E}"/>
              </a:ext>
            </a:extLst>
          </p:cNvPr>
          <p:cNvSpPr>
            <a:spLocks noGrp="1"/>
          </p:cNvSpPr>
          <p:nvPr>
            <p:ph type="title"/>
          </p:nvPr>
        </p:nvSpPr>
        <p:spPr/>
        <p:txBody>
          <a:bodyPr/>
          <a:lstStyle/>
          <a:p>
            <a:r>
              <a:rPr lang="en-US" b="1" dirty="0"/>
              <a:t>What can / do institutions do beyond their walls?</a:t>
            </a:r>
          </a:p>
        </p:txBody>
      </p:sp>
      <p:sp>
        <p:nvSpPr>
          <p:cNvPr id="3" name="Content Placeholder 2">
            <a:extLst>
              <a:ext uri="{FF2B5EF4-FFF2-40B4-BE49-F238E27FC236}">
                <a16:creationId xmlns:a16="http://schemas.microsoft.com/office/drawing/2014/main" id="{F10396CE-9A4F-3C47-8BB1-4AE5EED56425}"/>
              </a:ext>
            </a:extLst>
          </p:cNvPr>
          <p:cNvSpPr>
            <a:spLocks noGrp="1"/>
          </p:cNvSpPr>
          <p:nvPr>
            <p:ph idx="1"/>
          </p:nvPr>
        </p:nvSpPr>
        <p:spPr>
          <a:xfrm>
            <a:off x="838200" y="1929161"/>
            <a:ext cx="10515600" cy="4247802"/>
          </a:xfrm>
        </p:spPr>
        <p:txBody>
          <a:bodyPr/>
          <a:lstStyle/>
          <a:p>
            <a:r>
              <a:rPr lang="en-US" dirty="0"/>
              <a:t>Community development (Colby)</a:t>
            </a:r>
          </a:p>
          <a:p>
            <a:endParaRPr lang="en-US" dirty="0"/>
          </a:p>
          <a:p>
            <a:r>
              <a:rPr lang="en-US" dirty="0"/>
              <a:t>Developed school, early-childhood center, a medical and dental clinic etc. with local organizations (Concordia University, OR)</a:t>
            </a:r>
          </a:p>
          <a:p>
            <a:endParaRPr lang="en-US" dirty="0"/>
          </a:p>
          <a:p>
            <a:r>
              <a:rPr lang="en-US" dirty="0"/>
              <a:t>Work with high school students (UW - </a:t>
            </a:r>
            <a:r>
              <a:rPr lang="en-US" dirty="0" err="1"/>
              <a:t>Eau</a:t>
            </a:r>
            <a:r>
              <a:rPr lang="en-US" dirty="0"/>
              <a:t> Claire)</a:t>
            </a:r>
          </a:p>
          <a:p>
            <a:endParaRPr lang="en-US" dirty="0"/>
          </a:p>
          <a:p>
            <a:r>
              <a:rPr lang="en-US" dirty="0"/>
              <a:t>Scholarships for range of colleges (New Haven)</a:t>
            </a:r>
          </a:p>
          <a:p>
            <a:endParaRPr lang="en-US" dirty="0"/>
          </a:p>
        </p:txBody>
      </p:sp>
    </p:spTree>
    <p:extLst>
      <p:ext uri="{BB962C8B-B14F-4D97-AF65-F5344CB8AC3E}">
        <p14:creationId xmlns:p14="http://schemas.microsoft.com/office/powerpoint/2010/main" val="33008730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9205F-039E-5645-90AA-ABD6170A0E7F}"/>
              </a:ext>
            </a:extLst>
          </p:cNvPr>
          <p:cNvSpPr>
            <a:spLocks noGrp="1"/>
          </p:cNvSpPr>
          <p:nvPr>
            <p:ph type="title"/>
          </p:nvPr>
        </p:nvSpPr>
        <p:spPr>
          <a:xfrm>
            <a:off x="838200" y="167269"/>
            <a:ext cx="10515600" cy="1325563"/>
          </a:xfrm>
        </p:spPr>
        <p:txBody>
          <a:bodyPr/>
          <a:lstStyle/>
          <a:p>
            <a:r>
              <a:rPr lang="en-US" b="1" dirty="0"/>
              <a:t>Can we define student outcomes in a more meaningful way?</a:t>
            </a:r>
          </a:p>
        </p:txBody>
      </p:sp>
      <p:sp>
        <p:nvSpPr>
          <p:cNvPr id="3" name="Content Placeholder 2">
            <a:extLst>
              <a:ext uri="{FF2B5EF4-FFF2-40B4-BE49-F238E27FC236}">
                <a16:creationId xmlns:a16="http://schemas.microsoft.com/office/drawing/2014/main" id="{FD7A7D8B-5926-4946-B1BE-9E01A21C13B1}"/>
              </a:ext>
            </a:extLst>
          </p:cNvPr>
          <p:cNvSpPr>
            <a:spLocks noGrp="1"/>
          </p:cNvSpPr>
          <p:nvPr>
            <p:ph idx="1"/>
          </p:nvPr>
        </p:nvSpPr>
        <p:spPr>
          <a:xfrm>
            <a:off x="838200" y="1825624"/>
            <a:ext cx="10515600" cy="4865107"/>
          </a:xfrm>
        </p:spPr>
        <p:txBody>
          <a:bodyPr>
            <a:normAutofit/>
          </a:bodyPr>
          <a:lstStyle/>
          <a:p>
            <a:r>
              <a:rPr lang="en-US" dirty="0"/>
              <a:t>Focus on earnings:</a:t>
            </a:r>
          </a:p>
          <a:p>
            <a:pPr marL="0" indent="0">
              <a:buNone/>
            </a:pPr>
            <a:r>
              <a:rPr lang="en-US" dirty="0"/>
              <a:t>              Carnevale, Chetty, Gates commission</a:t>
            </a:r>
          </a:p>
          <a:p>
            <a:pPr marL="0" indent="0">
              <a:buNone/>
            </a:pPr>
            <a:endParaRPr lang="en-US" dirty="0"/>
          </a:p>
          <a:p>
            <a:r>
              <a:rPr lang="en-US" dirty="0"/>
              <a:t> Is this consistent with educational mission—and with responsibility to society?</a:t>
            </a:r>
          </a:p>
          <a:p>
            <a:endParaRPr lang="en-US" dirty="0"/>
          </a:p>
          <a:p>
            <a:r>
              <a:rPr lang="en-US" dirty="0"/>
              <a:t>College should lead to career success and adequate standard of living, including ability to support a family and prepare for retirement</a:t>
            </a:r>
          </a:p>
          <a:p>
            <a:endParaRPr lang="en-US" dirty="0"/>
          </a:p>
          <a:p>
            <a:r>
              <a:rPr lang="en-US" dirty="0"/>
              <a:t>But is maximizing lifetime income is a worthy or even plausible goal?</a:t>
            </a:r>
          </a:p>
          <a:p>
            <a:endParaRPr lang="en-US" dirty="0"/>
          </a:p>
        </p:txBody>
      </p:sp>
    </p:spTree>
    <p:extLst>
      <p:ext uri="{BB962C8B-B14F-4D97-AF65-F5344CB8AC3E}">
        <p14:creationId xmlns:p14="http://schemas.microsoft.com/office/powerpoint/2010/main" val="17794279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041B2-6930-324E-B87E-1565EF2953D0}"/>
              </a:ext>
            </a:extLst>
          </p:cNvPr>
          <p:cNvSpPr>
            <a:spLocks noGrp="1"/>
          </p:cNvSpPr>
          <p:nvPr>
            <p:ph type="title"/>
          </p:nvPr>
        </p:nvSpPr>
        <p:spPr>
          <a:xfrm>
            <a:off x="838200" y="119798"/>
            <a:ext cx="10515600" cy="1325563"/>
          </a:xfrm>
        </p:spPr>
        <p:txBody>
          <a:bodyPr/>
          <a:lstStyle/>
          <a:p>
            <a:r>
              <a:rPr lang="en-US" b="1" dirty="0"/>
              <a:t>Inequality/ mobility conversations buy into this focus on money</a:t>
            </a:r>
          </a:p>
        </p:txBody>
      </p:sp>
      <p:sp>
        <p:nvSpPr>
          <p:cNvPr id="3" name="Content Placeholder 2">
            <a:extLst>
              <a:ext uri="{FF2B5EF4-FFF2-40B4-BE49-F238E27FC236}">
                <a16:creationId xmlns:a16="http://schemas.microsoft.com/office/drawing/2014/main" id="{FD6F955D-192C-6A47-A2FF-D1AA190FB6C8}"/>
              </a:ext>
            </a:extLst>
          </p:cNvPr>
          <p:cNvSpPr>
            <a:spLocks noGrp="1"/>
          </p:cNvSpPr>
          <p:nvPr>
            <p:ph idx="1"/>
          </p:nvPr>
        </p:nvSpPr>
        <p:spPr>
          <a:xfrm>
            <a:off x="838200" y="1644810"/>
            <a:ext cx="10515600" cy="4867501"/>
          </a:xfrm>
        </p:spPr>
        <p:txBody>
          <a:bodyPr>
            <a:normAutofit fontScale="92500" lnSpcReduction="10000"/>
          </a:bodyPr>
          <a:lstStyle/>
          <a:p>
            <a:r>
              <a:rPr lang="en-US" dirty="0"/>
              <a:t>Chetty definition:</a:t>
            </a:r>
          </a:p>
          <a:p>
            <a:pPr marL="0" indent="0">
              <a:buNone/>
            </a:pPr>
            <a:r>
              <a:rPr lang="en-US" dirty="0"/>
              <a:t>      Only 20% of the population can have a successful and satisfying life?</a:t>
            </a:r>
          </a:p>
          <a:p>
            <a:pPr marL="0" indent="0">
              <a:buNone/>
            </a:pPr>
            <a:endParaRPr lang="en-US" dirty="0"/>
          </a:p>
          <a:p>
            <a:r>
              <a:rPr lang="en-US" dirty="0"/>
              <a:t>We always use teachers as examples, but recent events have highlighted government officials, including ambassadors.</a:t>
            </a:r>
          </a:p>
          <a:p>
            <a:endParaRPr lang="en-US" dirty="0"/>
          </a:p>
          <a:p>
            <a:r>
              <a:rPr lang="en-US" dirty="0"/>
              <a:t>Ambassadors are classified as senior foreign service employees. The 2017 minimum pay for ambassadors was $124,406 a year. The maximum was $187,000. </a:t>
            </a:r>
          </a:p>
          <a:p>
            <a:endParaRPr lang="en-US" dirty="0"/>
          </a:p>
          <a:p>
            <a:r>
              <a:rPr lang="en-US" dirty="0"/>
              <a:t>We want well-educated people in these jobs!</a:t>
            </a:r>
          </a:p>
          <a:p>
            <a:endParaRPr lang="en-US" dirty="0"/>
          </a:p>
        </p:txBody>
      </p:sp>
      <p:sp>
        <p:nvSpPr>
          <p:cNvPr id="4" name="Rectangle 3">
            <a:extLst>
              <a:ext uri="{FF2B5EF4-FFF2-40B4-BE49-F238E27FC236}">
                <a16:creationId xmlns:a16="http://schemas.microsoft.com/office/drawing/2014/main" id="{BB5CA6AA-52BE-FF4B-A718-037A938363F6}"/>
              </a:ext>
            </a:extLst>
          </p:cNvPr>
          <p:cNvSpPr/>
          <p:nvPr/>
        </p:nvSpPr>
        <p:spPr>
          <a:xfrm>
            <a:off x="3048000" y="-9312949"/>
            <a:ext cx="6096000" cy="9233297"/>
          </a:xfrm>
          <a:prstGeom prst="rect">
            <a:avLst/>
          </a:prstGeom>
        </p:spPr>
        <p:txBody>
          <a:bodyPr>
            <a:spAutoFit/>
          </a:bodyPr>
          <a:lstStyle/>
          <a:p>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often, young people at elite places who strive for great financial success view their own goals as socially minded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spcBef>
                <a:spcPts val="0"/>
              </a:spcBef>
              <a:spcAft>
                <a:spcPts val="0"/>
              </a:spcAft>
              <a:buSzPts val="1000"/>
              <a:buFont typeface="Wingdings" pitchFamily="2" charset="2"/>
              <a:buChar char=""/>
              <a:tabLst>
                <a:tab pos="1371600" algn="l"/>
              </a:tabLs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acting on the premise: we live in a society where money talks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spcBef>
                <a:spcPts val="0"/>
              </a:spcBef>
              <a:spcAft>
                <a:spcPts val="0"/>
              </a:spcAft>
              <a:buSzPts val="1000"/>
              <a:buFont typeface="Wingdings" pitchFamily="2" charset="2"/>
              <a:buChar char=""/>
              <a:tabLst>
                <a:tab pos="1828800" algn="l"/>
              </a:tabLs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the most powerful people are Bill Gates, Mark Zuckerberg, Jamie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Dimon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spcBef>
                <a:spcPts val="0"/>
              </a:spcBef>
              <a:spcAft>
                <a:spcPts val="0"/>
              </a:spcAft>
              <a:buSzPts val="1000"/>
              <a:buFont typeface="Wingdings" pitchFamily="2" charset="2"/>
              <a:buChar char=""/>
              <a:tabLst>
                <a:tab pos="1828800" algn="l"/>
              </a:tabLs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not new: when I taught at Williams, students told me they were going to get rich in 5 years and then do good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spcBef>
                <a:spcPts val="0"/>
              </a:spcBef>
              <a:spcAft>
                <a:spcPts val="0"/>
              </a:spcAft>
              <a:buSzPts val="1000"/>
              <a:buFont typeface="Wingdings" pitchFamily="2" charset="2"/>
              <a:buChar char=""/>
              <a:tabLst>
                <a:tab pos="2286000" algn="l"/>
              </a:tabLs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but easily got seduced by money and power</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spcBef>
                <a:spcPts val="0"/>
              </a:spcBef>
              <a:spcAft>
                <a:spcPts val="0"/>
              </a:spcAft>
              <a:buSzPts val="1000"/>
              <a:buFont typeface="Wingdings" pitchFamily="2" charset="2"/>
              <a:buChar char=""/>
              <a:tabLst>
                <a:tab pos="2286000" algn="l"/>
              </a:tabLs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not unlike google — from “don’t be evil” to targeted ads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spcBef>
                <a:spcPts val="0"/>
              </a:spcBef>
              <a:spcAft>
                <a:spcPts val="0"/>
              </a:spcAft>
              <a:buSzPts val="1000"/>
              <a:buFont typeface="Wingdings" pitchFamily="2" charset="2"/>
              <a:buChar char=""/>
              <a:tabLst>
                <a:tab pos="1371600" algn="l"/>
              </a:tabLs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however, this is one path (first wealth then doing good), and we should respect people who aim in that way, and in their college educations we should try to reinforce their good intentions and help them develop humility as well as coding skills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Symbol" pitchFamily="2" charset="2"/>
              <a:buChar char=""/>
              <a:tabLst>
                <a:tab pos="457200" algn="l"/>
              </a:tabLst>
            </a:pPr>
            <a:r>
              <a:rPr lang="en-US" sz="12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the ambition for extraordinary financial success can include aiming for dynastic wealth</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US" sz="12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this outsized ambition undermines realizing any defensible conception of equal opt or “the American dream” for the next generation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spcBef>
                <a:spcPts val="0"/>
              </a:spcBef>
              <a:spcAft>
                <a:spcPts val="0"/>
              </a:spcAft>
              <a:buSzPts val="1000"/>
              <a:buFont typeface="Wingdings" pitchFamily="2" charset="2"/>
              <a:buChar char=""/>
              <a:tabLst>
                <a:tab pos="1371600" algn="l"/>
              </a:tabLst>
            </a:pPr>
            <a:r>
              <a:rPr lang="en-US" sz="12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200" dirty="0">
                <a:effectLst/>
                <a:latin typeface="Georgia" panose="02040502050405020303" pitchFamily="18" charset="0"/>
                <a:ea typeface="Times New Roman" panose="02020603050405020304" pitchFamily="18" charset="0"/>
                <a:cs typeface="Times New Roman" panose="02020603050405020304" pitchFamily="18" charset="0"/>
              </a:rPr>
              <a:t>We’re in a hell of a mess in every direction,” </a:t>
            </a:r>
            <a:r>
              <a:rPr lang="en-US" sz="1200" dirty="0">
                <a:solidFill>
                  <a:srgbClr val="326891"/>
                </a:solidFill>
                <a:effectLst/>
                <a:latin typeface="Georgia" panose="02040502050405020303" pitchFamily="18" charset="0"/>
                <a:ea typeface="Times New Roman" panose="02020603050405020304" pitchFamily="18" charset="0"/>
                <a:cs typeface="Times New Roman" panose="02020603050405020304" pitchFamily="18" charset="0"/>
                <a:hlinkClick r:id="rId2"/>
              </a:rPr>
              <a:t>he [volcker]said in an interview with The New York Times</a:t>
            </a:r>
            <a:r>
              <a:rPr lang="en-US" sz="1200" dirty="0">
                <a:effectLst/>
                <a:latin typeface="Georgia" panose="02040502050405020303" pitchFamily="18" charset="0"/>
                <a:ea typeface="Times New Roman" panose="02020603050405020304" pitchFamily="18" charset="0"/>
                <a:cs typeface="Times New Roman" panose="02020603050405020304" pitchFamily="18" charset="0"/>
              </a:rPr>
              <a:t> in 2018. “Respect for government, respect for the Supreme Court, respect for the president, it’s all gone.”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000" dirty="0">
                <a:solidFill>
                  <a:srgbClr val="000000"/>
                </a:solidFill>
                <a:effectLst/>
                <a:latin typeface="Georgia" panose="02040502050405020303" pitchFamily="18" charset="0"/>
                <a:ea typeface="Times New Roman" panose="02020603050405020304" pitchFamily="18" charset="0"/>
                <a:cs typeface="Times New Roman" panose="02020603050405020304" pitchFamily="18" charset="0"/>
              </a:rPr>
              <a:t>In Mr. Volcker’s view, a key cause of this breakdown is a lack of qualified and committed public servants. In his memoir, he is particularly critical of his alma mater, Princeton, and other elite institutions </a:t>
            </a:r>
            <a:r>
              <a:rPr lang="en-US" sz="1000" dirty="0">
                <a:solidFill>
                  <a:srgbClr val="326891"/>
                </a:solidFill>
                <a:effectLst/>
                <a:latin typeface="Georgia" panose="02040502050405020303" pitchFamily="18" charset="0"/>
                <a:ea typeface="Times New Roman" panose="02020603050405020304" pitchFamily="18" charset="0"/>
                <a:cs typeface="Times New Roman" panose="02020603050405020304" pitchFamily="18" charset="0"/>
                <a:hlinkClick r:id="rId3"/>
              </a:rPr>
              <a:t>for failing to prepare students for careers in public service</a:t>
            </a:r>
            <a:r>
              <a:rPr lang="en-US" sz="1000" dirty="0">
                <a:solidFill>
                  <a:srgbClr val="000000"/>
                </a:solidFill>
                <a:effectLst/>
                <a:latin typeface="Georgia" panose="02040502050405020303" pitchFamily="18" charset="0"/>
                <a:ea typeface="Times New Roman" panose="02020603050405020304" pitchFamily="18" charset="0"/>
                <a:cs typeface="Times New Roman" panose="02020603050405020304" pitchFamily="18" charset="0"/>
              </a:rPr>
              <a: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000" dirty="0">
                <a:solidFill>
                  <a:srgbClr val="000000"/>
                </a:solidFill>
                <a:effectLst/>
                <a:latin typeface="Georgia" panose="02040502050405020303" pitchFamily="18" charset="0"/>
                <a:ea typeface="Times New Roman" panose="02020603050405020304" pitchFamily="18" charset="0"/>
                <a:cs typeface="Times New Roman" panose="02020603050405020304" pitchFamily="18" charset="0"/>
              </a:rPr>
              <a:t>“My plea is very simple,” he said. “Good policy is dependent on good management.”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000" dirty="0">
                <a:solidFill>
                  <a:srgbClr val="000000"/>
                </a:solidFill>
                <a:effectLst/>
                <a:latin typeface="Georgia" panose="02040502050405020303" pitchFamily="18" charset="0"/>
                <a:ea typeface="Times New Roman" panose="02020603050405020304" pitchFamily="18" charset="0"/>
                <a:cs typeface="Times New Roman" panose="02020603050405020304" pitchFamily="18" charset="0"/>
              </a:rPr>
              <a:t>(From NYT obit 12/9/19)</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000" dirty="0">
                <a:effectLst/>
                <a:latin typeface="Georgia" panose="02040502050405020303" pitchFamily="18" charset="0"/>
                <a:ea typeface="Times New Roman" panose="02020603050405020304" pitchFamily="18"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000" dirty="0">
                <a:effectLst/>
                <a:latin typeface="Georgia" panose="02040502050405020303" pitchFamily="18" charset="0"/>
                <a:ea typeface="Times New Roman" panose="02020603050405020304" pitchFamily="18"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000" dirty="0">
                <a:solidFill>
                  <a:srgbClr val="000000"/>
                </a:solidFill>
                <a:effectLst/>
                <a:latin typeface="Georgia" panose="02040502050405020303" pitchFamily="18" charset="0"/>
                <a:ea typeface="Times New Roman" panose="02020603050405020304" pitchFamily="18" charset="0"/>
                <a:cs typeface="Times New Roman" panose="02020603050405020304" pitchFamily="18" charset="0"/>
              </a:rPr>
              <a:t>Notes for phone call with jerry</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000" dirty="0">
                <a:effectLst/>
                <a:latin typeface="Georgia" panose="02040502050405020303" pitchFamily="18" charset="0"/>
                <a:ea typeface="Times New Roman" panose="02020603050405020304" pitchFamily="18"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Symbol" pitchFamily="2" charset="2"/>
              <a:buChar char=""/>
              <a:tabLst>
                <a:tab pos="457200" algn="l"/>
              </a:tabLst>
            </a:pPr>
            <a:r>
              <a:rPr lang="en-US" sz="12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Varsity blues scandal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US" sz="12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not intrinsically important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US" sz="12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but holds up a mirror, at least to wealthy and highly selective places: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US" sz="12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Who Do They Think We Are? What is the Action that They Want In 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spcBef>
                <a:spcPts val="0"/>
              </a:spcBef>
              <a:spcAft>
                <a:spcPts val="0"/>
              </a:spcAft>
              <a:buSzPts val="1000"/>
              <a:buFont typeface="Wingdings" pitchFamily="2" charset="2"/>
              <a:buChar char=""/>
              <a:tabLst>
                <a:tab pos="1371600" algn="l"/>
              </a:tabLst>
            </a:pPr>
            <a:r>
              <a:rPr lang="en-US" sz="12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not looking for deep knowledge, reflection on values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spcBef>
                <a:spcPts val="0"/>
              </a:spcBef>
              <a:spcAft>
                <a:spcPts val="0"/>
              </a:spcAft>
              <a:buSzPts val="1000"/>
              <a:buFont typeface="Wingdings" pitchFamily="2" charset="2"/>
              <a:buChar char=""/>
              <a:tabLst>
                <a:tab pos="1371600" algn="l"/>
              </a:tabLst>
            </a:pPr>
            <a:r>
              <a:rPr lang="en-US" sz="12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they think they are buying access to money and fame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Symbol" pitchFamily="2" charset="2"/>
              <a:buChar char=""/>
              <a:tabLst>
                <a:tab pos="457200" algn="l"/>
              </a:tabLst>
            </a:pPr>
            <a:r>
              <a:rPr lang="en-US" sz="12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Basic admissions process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US" sz="12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select those who have the best prospects for success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spcBef>
                <a:spcPts val="0"/>
              </a:spcBef>
              <a:spcAft>
                <a:spcPts val="0"/>
              </a:spcAft>
              <a:buSzPts val="1000"/>
              <a:buFont typeface="Wingdings" pitchFamily="2" charset="2"/>
              <a:buChar char=""/>
              <a:tabLst>
                <a:tab pos="1371600" algn="l"/>
              </a:tabLst>
            </a:pPr>
            <a:r>
              <a:rPr lang="en-US" sz="12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but this is in significant measure b/c of their early advantages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US" sz="12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is this background inequality — the tilted practice field — simply somebody else’s problem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spcBef>
                <a:spcPts val="0"/>
              </a:spcBef>
              <a:spcAft>
                <a:spcPts val="0"/>
              </a:spcAft>
              <a:buSzPts val="1000"/>
              <a:buFont typeface="Wingdings" pitchFamily="2" charset="2"/>
              <a:buChar char=""/>
              <a:tabLst>
                <a:tab pos="1371600" algn="l"/>
              </a:tabLst>
            </a:pPr>
            <a:r>
              <a:rPr lang="en-US" sz="12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certainly not in the power of selective universities to fix this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1143000" marR="0" lvl="2" indent="-228600">
              <a:spcBef>
                <a:spcPts val="0"/>
              </a:spcBef>
              <a:spcAft>
                <a:spcPts val="0"/>
              </a:spcAft>
              <a:buSzPts val="1000"/>
              <a:buFont typeface="Wingdings" pitchFamily="2" charset="2"/>
              <a:buChar char=""/>
              <a:tabLst>
                <a:tab pos="1371600" algn="l"/>
              </a:tabLst>
            </a:pPr>
            <a:r>
              <a:rPr lang="en-US" sz="12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but should it have any influence on their policies?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spcBef>
                <a:spcPts val="0"/>
              </a:spcBef>
              <a:spcAft>
                <a:spcPts val="0"/>
              </a:spcAft>
              <a:buSzPts val="1000"/>
              <a:buFont typeface="Wingdings" pitchFamily="2" charset="2"/>
              <a:buChar char=""/>
              <a:tabLst>
                <a:tab pos="1828800" algn="l"/>
              </a:tabLst>
            </a:pPr>
            <a:r>
              <a:rPr lang="en-US" sz="12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don’t compound the unfairness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spcBef>
                <a:spcPts val="0"/>
              </a:spcBef>
              <a:spcAft>
                <a:spcPts val="0"/>
              </a:spcAft>
              <a:buSzPts val="1000"/>
              <a:buFont typeface="Wingdings" pitchFamily="2" charset="2"/>
              <a:buChar char=""/>
              <a:tabLst>
                <a:tab pos="1828800" algn="l"/>
              </a:tabLst>
            </a:pPr>
            <a:r>
              <a:rPr lang="en-US" sz="12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aim to produce graduates with a social conscience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1600200" marR="0" lvl="3" indent="-228600">
              <a:spcBef>
                <a:spcPts val="0"/>
              </a:spcBef>
              <a:spcAft>
                <a:spcPts val="0"/>
              </a:spcAft>
              <a:buSzPts val="1000"/>
              <a:buFont typeface="Wingdings" pitchFamily="2" charset="2"/>
              <a:buChar char=""/>
              <a:tabLst>
                <a:tab pos="1828800" algn="l"/>
              </a:tabLst>
            </a:pPr>
            <a:r>
              <a:rPr lang="en-US" sz="12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be of service as an institution to those you can serve beyond your walls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spcBef>
                <a:spcPts val="0"/>
              </a:spcBef>
              <a:spcAft>
                <a:spcPts val="0"/>
              </a:spcAft>
              <a:buSzPts val="1000"/>
              <a:buFont typeface="Wingdings" pitchFamily="2" charset="2"/>
              <a:buChar char=""/>
              <a:tabLst>
                <a:tab pos="2286000" algn="l"/>
              </a:tabLst>
            </a:pPr>
            <a:r>
              <a:rPr lang="en-US" sz="12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colleges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spcBef>
                <a:spcPts val="0"/>
              </a:spcBef>
              <a:spcAft>
                <a:spcPts val="0"/>
              </a:spcAft>
              <a:buSzPts val="1000"/>
              <a:buFont typeface="Wingdings" pitchFamily="2" charset="2"/>
              <a:buChar char=""/>
              <a:tabLst>
                <a:tab pos="2286000" algn="l"/>
              </a:tabLst>
            </a:pPr>
            <a:r>
              <a:rPr lang="en-US" sz="12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prisons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2057400" marR="0" lvl="4" indent="-228600">
              <a:spcBef>
                <a:spcPts val="0"/>
              </a:spcBef>
              <a:spcAft>
                <a:spcPts val="0"/>
              </a:spcAft>
              <a:buSzPts val="1000"/>
              <a:buFont typeface="Wingdings" pitchFamily="2" charset="2"/>
              <a:buChar char=""/>
              <a:tabLst>
                <a:tab pos="2286000" algn="l"/>
              </a:tabLst>
            </a:pPr>
            <a:r>
              <a:rPr lang="en-US" sz="12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communities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2972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0E6B2-A8FA-E64C-AE4C-E2466A3F14F4}"/>
              </a:ext>
            </a:extLst>
          </p:cNvPr>
          <p:cNvSpPr>
            <a:spLocks noGrp="1"/>
          </p:cNvSpPr>
          <p:nvPr>
            <p:ph type="title"/>
          </p:nvPr>
        </p:nvSpPr>
        <p:spPr/>
        <p:txBody>
          <a:bodyPr>
            <a:normAutofit fontScale="90000"/>
          </a:bodyPr>
          <a:lstStyle/>
          <a:p>
            <a:r>
              <a:rPr lang="en-US" b="1" dirty="0"/>
              <a:t>Improving the admission process requires a broader focus on the higher education system.</a:t>
            </a:r>
          </a:p>
        </p:txBody>
      </p:sp>
      <p:sp>
        <p:nvSpPr>
          <p:cNvPr id="3" name="Content Placeholder 2">
            <a:extLst>
              <a:ext uri="{FF2B5EF4-FFF2-40B4-BE49-F238E27FC236}">
                <a16:creationId xmlns:a16="http://schemas.microsoft.com/office/drawing/2014/main" id="{E8E3C00D-E34A-0648-BA55-48348C9DC7FC}"/>
              </a:ext>
            </a:extLst>
          </p:cNvPr>
          <p:cNvSpPr>
            <a:spLocks noGrp="1"/>
          </p:cNvSpPr>
          <p:nvPr>
            <p:ph idx="1"/>
          </p:nvPr>
        </p:nvSpPr>
        <p:spPr/>
        <p:txBody>
          <a:bodyPr/>
          <a:lstStyle/>
          <a:p>
            <a:endParaRPr lang="en-US" sz="4000" dirty="0"/>
          </a:p>
          <a:p>
            <a:endParaRPr lang="en-US" sz="3200" dirty="0"/>
          </a:p>
          <a:p>
            <a:pPr marL="0" indent="0">
              <a:buNone/>
            </a:pPr>
            <a:r>
              <a:rPr lang="en-US" sz="3200" dirty="0"/>
              <a:t>Generating trust in the admission process requires generating trust in the higher education system</a:t>
            </a:r>
          </a:p>
          <a:p>
            <a:endParaRPr lang="en-US" dirty="0"/>
          </a:p>
        </p:txBody>
      </p:sp>
    </p:spTree>
    <p:extLst>
      <p:ext uri="{BB962C8B-B14F-4D97-AF65-F5344CB8AC3E}">
        <p14:creationId xmlns:p14="http://schemas.microsoft.com/office/powerpoint/2010/main" val="23793327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9094C-F52D-D944-ACD8-D6DE794CF337}"/>
              </a:ext>
            </a:extLst>
          </p:cNvPr>
          <p:cNvSpPr>
            <a:spLocks noGrp="1"/>
          </p:cNvSpPr>
          <p:nvPr>
            <p:ph type="title"/>
          </p:nvPr>
        </p:nvSpPr>
        <p:spPr/>
        <p:txBody>
          <a:bodyPr/>
          <a:lstStyle/>
          <a:p>
            <a:r>
              <a:rPr lang="en-US" b="1" dirty="0"/>
              <a:t>What can we learn from the Varsity Blues scandal?</a:t>
            </a:r>
          </a:p>
        </p:txBody>
      </p:sp>
      <p:sp>
        <p:nvSpPr>
          <p:cNvPr id="3" name="Content Placeholder 2">
            <a:extLst>
              <a:ext uri="{FF2B5EF4-FFF2-40B4-BE49-F238E27FC236}">
                <a16:creationId xmlns:a16="http://schemas.microsoft.com/office/drawing/2014/main" id="{BC98ADC7-5ECC-F24C-92BC-AEBDF2F2221F}"/>
              </a:ext>
            </a:extLst>
          </p:cNvPr>
          <p:cNvSpPr>
            <a:spLocks noGrp="1"/>
          </p:cNvSpPr>
          <p:nvPr>
            <p:ph idx="1"/>
          </p:nvPr>
        </p:nvSpPr>
        <p:spPr/>
        <p:txBody>
          <a:bodyPr>
            <a:normAutofit fontScale="40000" lnSpcReduction="20000"/>
          </a:bodyPr>
          <a:lstStyle/>
          <a:p>
            <a:endParaRPr lang="en-US" dirty="0">
              <a:effectLst/>
            </a:endParaRPr>
          </a:p>
          <a:p>
            <a:r>
              <a:rPr lang="en-US" sz="5600" dirty="0"/>
              <a:t>We have paid entirely too much attention to this lurid story, but…..</a:t>
            </a:r>
          </a:p>
          <a:p>
            <a:endParaRPr lang="en-US" sz="5600" dirty="0"/>
          </a:p>
          <a:p>
            <a:r>
              <a:rPr lang="en-US" sz="5600" dirty="0"/>
              <a:t>What drives people to care so much about going to highly selective institutions?</a:t>
            </a:r>
          </a:p>
          <a:p>
            <a:r>
              <a:rPr lang="en-US" sz="5600" dirty="0"/>
              <a:t>It doesn’t seem to be about what they will learn, academic experiences, social values.</a:t>
            </a:r>
          </a:p>
          <a:p>
            <a:r>
              <a:rPr lang="en-US" sz="5600" dirty="0"/>
              <a:t>They think they are buying access to prestige, money, fame</a:t>
            </a:r>
          </a:p>
          <a:p>
            <a:r>
              <a:rPr lang="en-US" sz="5600" dirty="0"/>
              <a:t>Is that what you intend to sell?</a:t>
            </a:r>
          </a:p>
          <a:p>
            <a:r>
              <a:rPr lang="en-US" sz="5600" dirty="0"/>
              <a:t>How can we change that?</a:t>
            </a:r>
          </a:p>
          <a:p>
            <a:r>
              <a:rPr lang="en-US" sz="5600" dirty="0"/>
              <a:t>Not just by modifying slightly the SES of the student body</a:t>
            </a:r>
          </a:p>
          <a:p>
            <a:r>
              <a:rPr lang="en-US" sz="5600" dirty="0"/>
              <a:t>By focusing on the atmosphere, the values, the goals, the student outcomes</a:t>
            </a:r>
          </a:p>
          <a:p>
            <a:endParaRPr lang="en-US" dirty="0"/>
          </a:p>
        </p:txBody>
      </p:sp>
    </p:spTree>
    <p:extLst>
      <p:ext uri="{BB962C8B-B14F-4D97-AF65-F5344CB8AC3E}">
        <p14:creationId xmlns:p14="http://schemas.microsoft.com/office/powerpoint/2010/main" val="15297299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62EFB-1F12-6744-AC6F-CCABC918CA0D}"/>
              </a:ext>
            </a:extLst>
          </p:cNvPr>
          <p:cNvSpPr>
            <a:spLocks noGrp="1"/>
          </p:cNvSpPr>
          <p:nvPr>
            <p:ph type="title"/>
          </p:nvPr>
        </p:nvSpPr>
        <p:spPr>
          <a:xfrm>
            <a:off x="646771" y="0"/>
            <a:ext cx="11374244" cy="1325563"/>
          </a:xfrm>
        </p:spPr>
        <p:txBody>
          <a:bodyPr>
            <a:normAutofit/>
          </a:bodyPr>
          <a:lstStyle/>
          <a:p>
            <a:r>
              <a:rPr lang="en-US" sz="3600" b="1" dirty="0"/>
              <a:t>In the end, can selective admissions be justified in a world of unequal opportunity?</a:t>
            </a:r>
          </a:p>
        </p:txBody>
      </p:sp>
      <p:sp>
        <p:nvSpPr>
          <p:cNvPr id="3" name="Content Placeholder 2">
            <a:extLst>
              <a:ext uri="{FF2B5EF4-FFF2-40B4-BE49-F238E27FC236}">
                <a16:creationId xmlns:a16="http://schemas.microsoft.com/office/drawing/2014/main" id="{315BDB6D-5585-9B4B-B5B4-5B428A6516BA}"/>
              </a:ext>
            </a:extLst>
          </p:cNvPr>
          <p:cNvSpPr>
            <a:spLocks noGrp="1"/>
          </p:cNvSpPr>
          <p:nvPr>
            <p:ph idx="1"/>
          </p:nvPr>
        </p:nvSpPr>
        <p:spPr>
          <a:xfrm>
            <a:off x="507139" y="1602911"/>
            <a:ext cx="10515600" cy="5253657"/>
          </a:xfrm>
        </p:spPr>
        <p:txBody>
          <a:bodyPr>
            <a:normAutofit fontScale="40000" lnSpcReduction="20000"/>
          </a:bodyPr>
          <a:lstStyle/>
          <a:p>
            <a:pPr lvl="0"/>
            <a:r>
              <a:rPr lang="en-US" sz="6200" dirty="0"/>
              <a:t>Basic admissions process</a:t>
            </a:r>
          </a:p>
          <a:p>
            <a:pPr lvl="1"/>
            <a:r>
              <a:rPr lang="en-US" sz="6200" dirty="0"/>
              <a:t>Select those who have the best prospects for success</a:t>
            </a:r>
          </a:p>
          <a:p>
            <a:pPr lvl="1"/>
            <a:r>
              <a:rPr lang="en-US" sz="6200" dirty="0"/>
              <a:t>In a highly unequal society, these will be people who have grown up with advantages</a:t>
            </a:r>
          </a:p>
          <a:p>
            <a:pPr lvl="1"/>
            <a:r>
              <a:rPr lang="en-US" sz="6200" dirty="0"/>
              <a:t>It’s not just the SAT/ACT– other </a:t>
            </a:r>
            <a:r>
              <a:rPr lang="en-US" sz="5800" dirty="0"/>
              <a:t>metrics that substitute (recommendation letters, summer activities) may give even more advantage to the privileged.</a:t>
            </a:r>
          </a:p>
          <a:p>
            <a:endParaRPr lang="en-US" sz="6600" dirty="0"/>
          </a:p>
          <a:p>
            <a:r>
              <a:rPr lang="en-US" sz="6600" dirty="0"/>
              <a:t>Can you explain to those who are excluded that selective admission is in the broader social interest?</a:t>
            </a:r>
          </a:p>
          <a:p>
            <a:pPr marL="0" lvl="0" indent="0">
              <a:buNone/>
            </a:pPr>
            <a:endParaRPr lang="en-US" sz="6200" dirty="0"/>
          </a:p>
          <a:p>
            <a:pPr lvl="1"/>
            <a:r>
              <a:rPr lang="en-US" sz="5800" dirty="0"/>
              <a:t>Eliminating selective admissions will not eliminate inequality.</a:t>
            </a:r>
          </a:p>
          <a:p>
            <a:pPr lvl="1"/>
            <a:r>
              <a:rPr lang="en-US" sz="5800" dirty="0"/>
              <a:t>Elite intellectual environments are vital to our society.  </a:t>
            </a:r>
          </a:p>
          <a:p>
            <a:pPr lvl="1"/>
            <a:r>
              <a:rPr lang="en-US" sz="5800" dirty="0"/>
              <a:t>Accusations of higher education as causing inequality, exacerbating inequality are frequently not well thought out.</a:t>
            </a:r>
          </a:p>
          <a:p>
            <a:pPr lvl="1"/>
            <a:r>
              <a:rPr lang="en-US" sz="5800" dirty="0"/>
              <a:t>Long run goal: dramatically expanding the pool of people who are ready to enter selective institutions.</a:t>
            </a:r>
          </a:p>
          <a:p>
            <a:pPr lvl="0"/>
            <a:endParaRPr lang="en-US" sz="5600" dirty="0"/>
          </a:p>
          <a:p>
            <a:pPr lvl="0"/>
            <a:endParaRPr lang="en-US" sz="5600" dirty="0"/>
          </a:p>
          <a:p>
            <a:endParaRPr lang="en-US" dirty="0"/>
          </a:p>
        </p:txBody>
      </p:sp>
    </p:spTree>
    <p:extLst>
      <p:ext uri="{BB962C8B-B14F-4D97-AF65-F5344CB8AC3E}">
        <p14:creationId xmlns:p14="http://schemas.microsoft.com/office/powerpoint/2010/main" val="32665247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4F3BF-A7ED-D844-90B5-108042B78C37}"/>
              </a:ext>
            </a:extLst>
          </p:cNvPr>
          <p:cNvSpPr>
            <a:spLocks noGrp="1"/>
          </p:cNvSpPr>
          <p:nvPr>
            <p:ph type="title"/>
          </p:nvPr>
        </p:nvSpPr>
        <p:spPr/>
        <p:txBody>
          <a:bodyPr/>
          <a:lstStyle/>
          <a:p>
            <a:r>
              <a:rPr lang="en-US" b="1" dirty="0"/>
              <a:t>It will take more than modifying </a:t>
            </a:r>
            <a:r>
              <a:rPr lang="en-US" b="1"/>
              <a:t>the admissions </a:t>
            </a:r>
            <a:r>
              <a:rPr lang="en-US" b="1" dirty="0"/>
              <a:t>process to make a real difference.</a:t>
            </a:r>
          </a:p>
        </p:txBody>
      </p:sp>
      <p:sp>
        <p:nvSpPr>
          <p:cNvPr id="3" name="Content Placeholder 2">
            <a:extLst>
              <a:ext uri="{FF2B5EF4-FFF2-40B4-BE49-F238E27FC236}">
                <a16:creationId xmlns:a16="http://schemas.microsoft.com/office/drawing/2014/main" id="{3BD8EE84-AB4E-874D-8C25-8FB11D56509D}"/>
              </a:ext>
            </a:extLst>
          </p:cNvPr>
          <p:cNvSpPr>
            <a:spLocks noGrp="1"/>
          </p:cNvSpPr>
          <p:nvPr>
            <p:ph idx="1"/>
          </p:nvPr>
        </p:nvSpPr>
        <p:spPr>
          <a:xfrm>
            <a:off x="949713" y="1870230"/>
            <a:ext cx="10515600" cy="4351338"/>
          </a:xfrm>
        </p:spPr>
        <p:txBody>
          <a:bodyPr/>
          <a:lstStyle/>
          <a:p>
            <a:pPr marL="0" lvl="0" indent="0">
              <a:buNone/>
            </a:pPr>
            <a:r>
              <a:rPr lang="en-US" dirty="0"/>
              <a:t>Institutions with resources (not just the wealthiest institutions) can and should:</a:t>
            </a:r>
          </a:p>
          <a:p>
            <a:pPr lvl="0"/>
            <a:endParaRPr lang="en-US" dirty="0"/>
          </a:p>
          <a:p>
            <a:pPr lvl="0"/>
            <a:r>
              <a:rPr lang="en-US" dirty="0"/>
              <a:t>Think about changing the opportunities with which potential students grow up</a:t>
            </a:r>
          </a:p>
          <a:p>
            <a:pPr lvl="0"/>
            <a:r>
              <a:rPr lang="en-US" dirty="0"/>
              <a:t>Strengthen the surrounding community</a:t>
            </a:r>
          </a:p>
          <a:p>
            <a:pPr lvl="0"/>
            <a:r>
              <a:rPr lang="en-US" dirty="0"/>
              <a:t>Work with schools, prisons, community organizations</a:t>
            </a:r>
          </a:p>
          <a:p>
            <a:pPr lvl="0"/>
            <a:r>
              <a:rPr lang="en-US" dirty="0"/>
              <a:t>Support students who will never qualify for admission</a:t>
            </a:r>
          </a:p>
          <a:p>
            <a:pPr lvl="0"/>
            <a:r>
              <a:rPr lang="en-US" dirty="0"/>
              <a:t>Produce graduates with a social conscience</a:t>
            </a:r>
          </a:p>
          <a:p>
            <a:pPr lvl="0"/>
            <a:endParaRPr lang="en-US" dirty="0"/>
          </a:p>
          <a:p>
            <a:pPr lvl="0"/>
            <a:endParaRPr lang="en-US" dirty="0"/>
          </a:p>
          <a:p>
            <a:endParaRPr lang="en-US" dirty="0"/>
          </a:p>
        </p:txBody>
      </p:sp>
    </p:spTree>
    <p:extLst>
      <p:ext uri="{BB962C8B-B14F-4D97-AF65-F5344CB8AC3E}">
        <p14:creationId xmlns:p14="http://schemas.microsoft.com/office/powerpoint/2010/main" val="4189277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F041A-100C-C648-BB54-03CB31CE3277}"/>
              </a:ext>
            </a:extLst>
          </p:cNvPr>
          <p:cNvSpPr>
            <a:spLocks noGrp="1"/>
          </p:cNvSpPr>
          <p:nvPr>
            <p:ph type="title"/>
          </p:nvPr>
        </p:nvSpPr>
        <p:spPr>
          <a:xfrm>
            <a:off x="534391" y="186995"/>
            <a:ext cx="11376560" cy="1325563"/>
          </a:xfrm>
        </p:spPr>
        <p:txBody>
          <a:bodyPr>
            <a:normAutofit/>
          </a:bodyPr>
          <a:lstStyle/>
          <a:p>
            <a:r>
              <a:rPr lang="en-US" sz="3700" b="1" dirty="0"/>
              <a:t>How can we increase the public trust in higher education?</a:t>
            </a:r>
          </a:p>
        </p:txBody>
      </p:sp>
      <p:sp>
        <p:nvSpPr>
          <p:cNvPr id="3" name="Content Placeholder 2">
            <a:extLst>
              <a:ext uri="{FF2B5EF4-FFF2-40B4-BE49-F238E27FC236}">
                <a16:creationId xmlns:a16="http://schemas.microsoft.com/office/drawing/2014/main" id="{3BE83199-5E40-5B4F-9097-4F74B62EFD3F}"/>
              </a:ext>
            </a:extLst>
          </p:cNvPr>
          <p:cNvSpPr>
            <a:spLocks noGrp="1"/>
          </p:cNvSpPr>
          <p:nvPr>
            <p:ph idx="1"/>
          </p:nvPr>
        </p:nvSpPr>
        <p:spPr>
          <a:xfrm>
            <a:off x="838200" y="1512558"/>
            <a:ext cx="10515600" cy="4521901"/>
          </a:xfrm>
        </p:spPr>
        <p:txBody>
          <a:bodyPr/>
          <a:lstStyle/>
          <a:p>
            <a:r>
              <a:rPr lang="en-US" dirty="0"/>
              <a:t>Admissions strategies: relevant primarily for the most selective colleges and universities.</a:t>
            </a:r>
          </a:p>
          <a:p>
            <a:r>
              <a:rPr lang="en-US" dirty="0"/>
              <a:t>These institutions do and will enroll a tiny slice of undergraduate students.</a:t>
            </a:r>
          </a:p>
          <a:p>
            <a:r>
              <a:rPr lang="en-US" dirty="0"/>
              <a:t>In addition to redoubling efforts for admissions equity, institutions should consider their missions, values, and contributions more broadly.</a:t>
            </a:r>
          </a:p>
          <a:p>
            <a:r>
              <a:rPr lang="en-US" dirty="0"/>
              <a:t>Our focus: using resources to strengthen opportunities for a broader segment of the population; revisiting goals for students and the contributions they will make.</a:t>
            </a:r>
          </a:p>
          <a:p>
            <a:endParaRPr lang="en-US" dirty="0"/>
          </a:p>
          <a:p>
            <a:endParaRPr lang="en-US" dirty="0"/>
          </a:p>
          <a:p>
            <a:endParaRPr lang="en-US" dirty="0"/>
          </a:p>
        </p:txBody>
      </p:sp>
    </p:spTree>
    <p:extLst>
      <p:ext uri="{BB962C8B-B14F-4D97-AF65-F5344CB8AC3E}">
        <p14:creationId xmlns:p14="http://schemas.microsoft.com/office/powerpoint/2010/main" val="2025134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89313-F36B-3144-9EBB-B181A92DF55B}"/>
              </a:ext>
            </a:extLst>
          </p:cNvPr>
          <p:cNvSpPr>
            <a:spLocks noGrp="1"/>
          </p:cNvSpPr>
          <p:nvPr>
            <p:ph type="title"/>
          </p:nvPr>
        </p:nvSpPr>
        <p:spPr/>
        <p:txBody>
          <a:bodyPr/>
          <a:lstStyle/>
          <a:p>
            <a:r>
              <a:rPr lang="en-US" b="1" dirty="0"/>
              <a:t>40% of undergraduate students attend public two-year or for-profit institutions.</a:t>
            </a:r>
          </a:p>
        </p:txBody>
      </p:sp>
      <p:graphicFrame>
        <p:nvGraphicFramePr>
          <p:cNvPr id="5" name="Chart 4">
            <a:extLst>
              <a:ext uri="{FF2B5EF4-FFF2-40B4-BE49-F238E27FC236}">
                <a16:creationId xmlns:a16="http://schemas.microsoft.com/office/drawing/2014/main" id="{4E1D73C8-9194-6640-9041-83B9496D8B20}"/>
              </a:ext>
            </a:extLst>
          </p:cNvPr>
          <p:cNvGraphicFramePr>
            <a:graphicFrameLocks/>
          </p:cNvGraphicFramePr>
          <p:nvPr>
            <p:extLst>
              <p:ext uri="{D42A27DB-BD31-4B8C-83A1-F6EECF244321}">
                <p14:modId xmlns:p14="http://schemas.microsoft.com/office/powerpoint/2010/main" val="695823455"/>
              </p:ext>
            </p:extLst>
          </p:nvPr>
        </p:nvGraphicFramePr>
        <p:xfrm>
          <a:off x="2129883" y="2057400"/>
          <a:ext cx="6252117" cy="425419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1A930148-EF9A-9147-94CF-AAAEABCA3B43}"/>
              </a:ext>
            </a:extLst>
          </p:cNvPr>
          <p:cNvSpPr txBox="1"/>
          <p:nvPr/>
        </p:nvSpPr>
        <p:spPr>
          <a:xfrm>
            <a:off x="1527717" y="6389649"/>
            <a:ext cx="4055277" cy="369332"/>
          </a:xfrm>
          <a:prstGeom prst="rect">
            <a:avLst/>
          </a:prstGeom>
          <a:noFill/>
        </p:spPr>
        <p:txBody>
          <a:bodyPr wrap="none" rtlCol="0">
            <a:spAutoFit/>
          </a:bodyPr>
          <a:lstStyle/>
          <a:p>
            <a:r>
              <a:rPr lang="en-US" dirty="0"/>
              <a:t>Source: </a:t>
            </a:r>
            <a:r>
              <a:rPr lang="en-US" sz="1400" i="1" dirty="0"/>
              <a:t>Digest of Education Statistics, </a:t>
            </a:r>
            <a:r>
              <a:rPr lang="en-US" sz="1400" dirty="0"/>
              <a:t>Table 303.55</a:t>
            </a:r>
          </a:p>
        </p:txBody>
      </p:sp>
    </p:spTree>
    <p:extLst>
      <p:ext uri="{BB962C8B-B14F-4D97-AF65-F5344CB8AC3E}">
        <p14:creationId xmlns:p14="http://schemas.microsoft.com/office/powerpoint/2010/main" val="1078398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5D624-A5DA-254E-915F-76232B583DD0}"/>
              </a:ext>
            </a:extLst>
          </p:cNvPr>
          <p:cNvSpPr>
            <a:spLocks noGrp="1"/>
          </p:cNvSpPr>
          <p:nvPr>
            <p:ph type="title"/>
          </p:nvPr>
        </p:nvSpPr>
        <p:spPr/>
        <p:txBody>
          <a:bodyPr>
            <a:normAutofit/>
          </a:bodyPr>
          <a:lstStyle/>
          <a:p>
            <a:r>
              <a:rPr lang="en-US" sz="3600" b="1" dirty="0"/>
              <a:t>A small share of students in four-year institutions have access to a large share of resources.</a:t>
            </a:r>
          </a:p>
        </p:txBody>
      </p:sp>
      <p:graphicFrame>
        <p:nvGraphicFramePr>
          <p:cNvPr id="4" name="Content Placeholder 3">
            <a:extLst>
              <a:ext uri="{FF2B5EF4-FFF2-40B4-BE49-F238E27FC236}">
                <a16:creationId xmlns:a16="http://schemas.microsoft.com/office/drawing/2014/main" id="{92DF343F-FF65-E940-AA60-5563C8ABE99F}"/>
              </a:ext>
            </a:extLst>
          </p:cNvPr>
          <p:cNvGraphicFramePr>
            <a:graphicFrameLocks noGrp="1"/>
          </p:cNvGraphicFramePr>
          <p:nvPr>
            <p:ph idx="1"/>
            <p:extLst>
              <p:ext uri="{D42A27DB-BD31-4B8C-83A1-F6EECF244321}">
                <p14:modId xmlns:p14="http://schemas.microsoft.com/office/powerpoint/2010/main" val="3436821178"/>
              </p:ext>
            </p:extLst>
          </p:nvPr>
        </p:nvGraphicFramePr>
        <p:xfrm>
          <a:off x="457194" y="2144279"/>
          <a:ext cx="10896606" cy="2934970"/>
        </p:xfrm>
        <a:graphic>
          <a:graphicData uri="http://schemas.openxmlformats.org/drawingml/2006/table">
            <a:tbl>
              <a:tblPr firstRow="1" bandRow="1">
                <a:tableStyleId>{5C22544A-7EE6-4342-B048-85BDC9FD1C3A}</a:tableStyleId>
              </a:tblPr>
              <a:tblGrid>
                <a:gridCol w="1817655">
                  <a:extLst>
                    <a:ext uri="{9D8B030D-6E8A-4147-A177-3AD203B41FA5}">
                      <a16:colId xmlns:a16="http://schemas.microsoft.com/office/drawing/2014/main" val="3738468897"/>
                    </a:ext>
                  </a:extLst>
                </a:gridCol>
                <a:gridCol w="1438507">
                  <a:extLst>
                    <a:ext uri="{9D8B030D-6E8A-4147-A177-3AD203B41FA5}">
                      <a16:colId xmlns:a16="http://schemas.microsoft.com/office/drawing/2014/main" val="3814537075"/>
                    </a:ext>
                  </a:extLst>
                </a:gridCol>
                <a:gridCol w="1413812">
                  <a:extLst>
                    <a:ext uri="{9D8B030D-6E8A-4147-A177-3AD203B41FA5}">
                      <a16:colId xmlns:a16="http://schemas.microsoft.com/office/drawing/2014/main" val="2905663167"/>
                    </a:ext>
                  </a:extLst>
                </a:gridCol>
                <a:gridCol w="1556658">
                  <a:extLst>
                    <a:ext uri="{9D8B030D-6E8A-4147-A177-3AD203B41FA5}">
                      <a16:colId xmlns:a16="http://schemas.microsoft.com/office/drawing/2014/main" val="1412056172"/>
                    </a:ext>
                  </a:extLst>
                </a:gridCol>
                <a:gridCol w="1556658">
                  <a:extLst>
                    <a:ext uri="{9D8B030D-6E8A-4147-A177-3AD203B41FA5}">
                      <a16:colId xmlns:a16="http://schemas.microsoft.com/office/drawing/2014/main" val="4153455794"/>
                    </a:ext>
                  </a:extLst>
                </a:gridCol>
                <a:gridCol w="1556658">
                  <a:extLst>
                    <a:ext uri="{9D8B030D-6E8A-4147-A177-3AD203B41FA5}">
                      <a16:colId xmlns:a16="http://schemas.microsoft.com/office/drawing/2014/main" val="2569393483"/>
                    </a:ext>
                  </a:extLst>
                </a:gridCol>
                <a:gridCol w="1556658">
                  <a:extLst>
                    <a:ext uri="{9D8B030D-6E8A-4147-A177-3AD203B41FA5}">
                      <a16:colId xmlns:a16="http://schemas.microsoft.com/office/drawing/2014/main" val="2720667379"/>
                    </a:ext>
                  </a:extLst>
                </a:gridCol>
              </a:tblGrid>
              <a:tr h="370840">
                <a:tc>
                  <a:txBody>
                    <a:bodyPr/>
                    <a:lstStyle/>
                    <a:p>
                      <a:pPr algn="l" fontAlgn="b"/>
                      <a:r>
                        <a:rPr lang="en-US" sz="2000" b="0" i="0" u="none" strike="noStrike" dirty="0">
                          <a:solidFill>
                            <a:srgbClr val="000000"/>
                          </a:solidFill>
                          <a:effectLst/>
                          <a:latin typeface="Calibri" panose="020F0502020204030204" pitchFamily="34" charset="0"/>
                        </a:rPr>
                        <a:t> </a:t>
                      </a:r>
                    </a:p>
                  </a:txBody>
                  <a:tcPr marL="9525" marR="9525" marT="9525" marB="0" anchor="b"/>
                </a:tc>
                <a:tc gridSpan="2">
                  <a:txBody>
                    <a:bodyPr/>
                    <a:lstStyle/>
                    <a:p>
                      <a:pPr algn="ctr" fontAlgn="b"/>
                      <a:r>
                        <a:rPr lang="en-US" sz="2000" b="0" i="0" u="none" strike="noStrike" dirty="0">
                          <a:solidFill>
                            <a:schemeClr val="bg1"/>
                          </a:solidFill>
                          <a:effectLst/>
                          <a:latin typeface="Calibri" panose="020F0502020204030204" pitchFamily="34" charset="0"/>
                        </a:rPr>
                        <a:t>High Selectivity: </a:t>
                      </a:r>
                    </a:p>
                    <a:p>
                      <a:pPr algn="ctr" fontAlgn="b"/>
                      <a:r>
                        <a:rPr lang="en-US" sz="2000" b="0" i="0" u="none" strike="noStrike" dirty="0">
                          <a:solidFill>
                            <a:schemeClr val="bg1"/>
                          </a:solidFill>
                          <a:effectLst/>
                          <a:latin typeface="Calibri" panose="020F0502020204030204" pitchFamily="34" charset="0"/>
                        </a:rPr>
                        <a:t>25% or less admitted</a:t>
                      </a:r>
                    </a:p>
                  </a:txBody>
                  <a:tcPr marL="9525" marR="9525" marT="9525" marB="0" anchor="b"/>
                </a:tc>
                <a:tc hMerge="1">
                  <a:txBody>
                    <a:bodyPr/>
                    <a:lstStyle/>
                    <a:p>
                      <a:endParaRPr lang="en-US"/>
                    </a:p>
                  </a:txBody>
                  <a:tcPr/>
                </a:tc>
                <a:tc gridSpan="2">
                  <a:txBody>
                    <a:bodyPr/>
                    <a:lstStyle/>
                    <a:p>
                      <a:pPr algn="ctr" fontAlgn="b"/>
                      <a:r>
                        <a:rPr lang="en-US" sz="2000" b="0" i="0" u="none" strike="noStrike" dirty="0">
                          <a:solidFill>
                            <a:schemeClr val="bg1"/>
                          </a:solidFill>
                          <a:effectLst/>
                          <a:latin typeface="Calibri" panose="020F0502020204030204" pitchFamily="34" charset="0"/>
                        </a:rPr>
                        <a:t>Moderate selectivity: </a:t>
                      </a:r>
                    </a:p>
                    <a:p>
                      <a:pPr algn="ctr" fontAlgn="b"/>
                      <a:r>
                        <a:rPr lang="en-US" sz="2000" b="0" i="0" u="none" strike="noStrike" dirty="0">
                          <a:solidFill>
                            <a:schemeClr val="bg1"/>
                          </a:solidFill>
                          <a:effectLst/>
                          <a:latin typeface="Calibri" panose="020F0502020204030204" pitchFamily="34" charset="0"/>
                        </a:rPr>
                        <a:t>25% to 50% admitted</a:t>
                      </a:r>
                    </a:p>
                  </a:txBody>
                  <a:tcPr marL="9525" marR="9525" marT="9525" marB="0" anchor="b"/>
                </a:tc>
                <a:tc hMerge="1">
                  <a:txBody>
                    <a:bodyPr/>
                    <a:lstStyle/>
                    <a:p>
                      <a:endParaRPr lang="en-US"/>
                    </a:p>
                  </a:txBody>
                  <a:tcPr/>
                </a:tc>
                <a:tc gridSpan="2">
                  <a:txBody>
                    <a:bodyPr/>
                    <a:lstStyle/>
                    <a:p>
                      <a:pPr algn="ctr" fontAlgn="b"/>
                      <a:r>
                        <a:rPr lang="en-US" sz="2000" b="0" i="0" u="none" strike="noStrike" dirty="0">
                          <a:solidFill>
                            <a:schemeClr val="bg1"/>
                          </a:solidFill>
                          <a:effectLst/>
                          <a:latin typeface="Calibri" panose="020F0502020204030204" pitchFamily="34" charset="0"/>
                        </a:rPr>
                        <a:t>Low selectivity: </a:t>
                      </a:r>
                    </a:p>
                    <a:p>
                      <a:pPr algn="ctr" fontAlgn="b"/>
                      <a:r>
                        <a:rPr lang="en-US" sz="2000" b="0" i="0" u="none" strike="noStrike" dirty="0">
                          <a:solidFill>
                            <a:schemeClr val="bg1"/>
                          </a:solidFill>
                          <a:effectLst/>
                          <a:latin typeface="Calibri" panose="020F0502020204030204" pitchFamily="34" charset="0"/>
                        </a:rPr>
                        <a:t>More than 50% admitted</a:t>
                      </a:r>
                    </a:p>
                  </a:txBody>
                  <a:tcPr marL="9525" marR="9525" marT="9525" marB="0" anchor="b"/>
                </a:tc>
                <a:tc hMerge="1">
                  <a:txBody>
                    <a:bodyPr/>
                    <a:lstStyle/>
                    <a:p>
                      <a:endParaRPr lang="en-US"/>
                    </a:p>
                  </a:txBody>
                  <a:tcPr/>
                </a:tc>
                <a:extLst>
                  <a:ext uri="{0D108BD9-81ED-4DB2-BD59-A6C34878D82A}">
                    <a16:rowId xmlns:a16="http://schemas.microsoft.com/office/drawing/2014/main" val="2593366781"/>
                  </a:ext>
                </a:extLst>
              </a:tr>
              <a:tr h="370840">
                <a:tc>
                  <a:txBody>
                    <a:bodyPr/>
                    <a:lstStyle/>
                    <a:p>
                      <a:pPr algn="l" fontAlgn="b"/>
                      <a:r>
                        <a:rPr lang="en-US" sz="2000" b="0" i="0" u="none" strike="noStrike">
                          <a:solidFill>
                            <a:srgbClr val="000000"/>
                          </a:solidFill>
                          <a:effectLst/>
                          <a:latin typeface="Calibri" panose="020F0502020204030204" pitchFamily="34" charset="0"/>
                        </a:rPr>
                        <a:t> </a:t>
                      </a:r>
                    </a:p>
                  </a:txBody>
                  <a:tcPr marL="9525" marR="9525" marT="9525" marB="0" anchor="b"/>
                </a:tc>
                <a:tc>
                  <a:txBody>
                    <a:bodyPr/>
                    <a:lstStyle/>
                    <a:p>
                      <a:pPr algn="ctr" fontAlgn="b"/>
                      <a:r>
                        <a:rPr lang="en-US" sz="1800" b="0" i="0" u="none" strike="noStrike" dirty="0">
                          <a:solidFill>
                            <a:srgbClr val="000000"/>
                          </a:solidFill>
                          <a:effectLst/>
                          <a:latin typeface="Calibri" panose="020F0502020204030204" pitchFamily="34" charset="0"/>
                        </a:rPr>
                        <a:t>Share of undergraduate students</a:t>
                      </a:r>
                    </a:p>
                  </a:txBody>
                  <a:tcPr marL="9525" marR="9525" marT="9525" marB="0" anchor="b"/>
                </a:tc>
                <a:tc>
                  <a:txBody>
                    <a:bodyPr/>
                    <a:lstStyle/>
                    <a:p>
                      <a:pPr algn="ctr" fontAlgn="b"/>
                      <a:r>
                        <a:rPr lang="en-US" sz="1800" b="0" i="0" u="none" strike="noStrike" dirty="0">
                          <a:solidFill>
                            <a:srgbClr val="000000"/>
                          </a:solidFill>
                          <a:effectLst/>
                          <a:latin typeface="Calibri" panose="020F0502020204030204" pitchFamily="34" charset="0"/>
                        </a:rPr>
                        <a:t>Share of instructional spending </a:t>
                      </a:r>
                    </a:p>
                  </a:txBody>
                  <a:tcPr marL="9525" marR="9525" marT="9525" marB="0" anchor="b"/>
                </a:tc>
                <a:tc>
                  <a:txBody>
                    <a:bodyPr/>
                    <a:lstStyle/>
                    <a:p>
                      <a:pPr algn="ctr" fontAlgn="b"/>
                      <a:r>
                        <a:rPr lang="en-US" sz="1800" b="0" i="0" u="none" strike="noStrike" dirty="0">
                          <a:solidFill>
                            <a:srgbClr val="000000"/>
                          </a:solidFill>
                          <a:effectLst/>
                          <a:latin typeface="Calibri" panose="020F0502020204030204" pitchFamily="34" charset="0"/>
                        </a:rPr>
                        <a:t>Share of undergraduate students</a:t>
                      </a:r>
                    </a:p>
                  </a:txBody>
                  <a:tcPr marL="9525" marR="9525" marT="9525" marB="0" anchor="b"/>
                </a:tc>
                <a:tc>
                  <a:txBody>
                    <a:bodyPr/>
                    <a:lstStyle/>
                    <a:p>
                      <a:pPr algn="ctr" fontAlgn="b"/>
                      <a:r>
                        <a:rPr lang="en-US" sz="1800" b="0" i="0" u="none" strike="noStrike" dirty="0">
                          <a:solidFill>
                            <a:srgbClr val="000000"/>
                          </a:solidFill>
                          <a:effectLst/>
                          <a:latin typeface="Calibri" panose="020F0502020204030204" pitchFamily="34" charset="0"/>
                        </a:rPr>
                        <a:t>Share of instructional spending </a:t>
                      </a:r>
                    </a:p>
                  </a:txBody>
                  <a:tcPr marL="9525" marR="9525" marT="9525" marB="0" anchor="b"/>
                </a:tc>
                <a:tc>
                  <a:txBody>
                    <a:bodyPr/>
                    <a:lstStyle/>
                    <a:p>
                      <a:pPr algn="ctr" fontAlgn="b"/>
                      <a:r>
                        <a:rPr lang="en-US" sz="1800" b="0" i="0" u="none" strike="noStrike" dirty="0">
                          <a:solidFill>
                            <a:srgbClr val="000000"/>
                          </a:solidFill>
                          <a:effectLst/>
                          <a:latin typeface="Calibri" panose="020F0502020204030204" pitchFamily="34" charset="0"/>
                        </a:rPr>
                        <a:t>Share of undergraduate students </a:t>
                      </a:r>
                    </a:p>
                  </a:txBody>
                  <a:tcPr marL="9525" marR="9525" marT="9525" marB="0" anchor="b"/>
                </a:tc>
                <a:tc>
                  <a:txBody>
                    <a:bodyPr/>
                    <a:lstStyle/>
                    <a:p>
                      <a:pPr algn="ctr" fontAlgn="b"/>
                      <a:r>
                        <a:rPr lang="en-US" sz="1800" b="0" i="0" u="none" strike="noStrike" dirty="0">
                          <a:solidFill>
                            <a:srgbClr val="000000"/>
                          </a:solidFill>
                          <a:effectLst/>
                          <a:latin typeface="Calibri" panose="020F0502020204030204" pitchFamily="34" charset="0"/>
                        </a:rPr>
                        <a:t>Share of instructional spending </a:t>
                      </a:r>
                    </a:p>
                  </a:txBody>
                  <a:tcPr marL="9525" marR="9525" marT="9525" marB="0" anchor="b"/>
                </a:tc>
                <a:extLst>
                  <a:ext uri="{0D108BD9-81ED-4DB2-BD59-A6C34878D82A}">
                    <a16:rowId xmlns:a16="http://schemas.microsoft.com/office/drawing/2014/main" val="1934442145"/>
                  </a:ext>
                </a:extLst>
              </a:tr>
              <a:tr h="370840">
                <a:tc>
                  <a:txBody>
                    <a:bodyPr/>
                    <a:lstStyle/>
                    <a:p>
                      <a:pPr algn="l" fontAlgn="b"/>
                      <a:r>
                        <a:rPr lang="en-US" sz="2000" b="0" i="0" u="none" strike="noStrike">
                          <a:solidFill>
                            <a:srgbClr val="000000"/>
                          </a:solidFill>
                          <a:effectLst/>
                          <a:latin typeface="Calibri" panose="020F0502020204030204" pitchFamily="34" charset="0"/>
                        </a:rPr>
                        <a:t>Public </a:t>
                      </a:r>
                    </a:p>
                  </a:txBody>
                  <a:tcPr marL="9525" marR="9525" marT="9525" marB="0" anchor="b"/>
                </a:tc>
                <a:tc>
                  <a:txBody>
                    <a:bodyPr/>
                    <a:lstStyle/>
                    <a:p>
                      <a:pPr algn="r" fontAlgn="b"/>
                      <a:r>
                        <a:rPr lang="en-US" sz="2000" b="0" i="0" u="none" strike="noStrike">
                          <a:solidFill>
                            <a:srgbClr val="000000"/>
                          </a:solidFill>
                          <a:effectLst/>
                          <a:latin typeface="Calibri" panose="020F0502020204030204" pitchFamily="34" charset="0"/>
                        </a:rPr>
                        <a:t>1%</a:t>
                      </a:r>
                    </a:p>
                  </a:txBody>
                  <a:tcPr marL="9525" marR="9525" marT="9525" marB="0" anchor="b"/>
                </a:tc>
                <a:tc>
                  <a:txBody>
                    <a:bodyPr/>
                    <a:lstStyle/>
                    <a:p>
                      <a:pPr algn="r" fontAlgn="b"/>
                      <a:r>
                        <a:rPr lang="en-US" sz="2000" b="0" i="0" u="none" strike="noStrike">
                          <a:solidFill>
                            <a:srgbClr val="000000"/>
                          </a:solidFill>
                          <a:effectLst/>
                          <a:latin typeface="Calibri" panose="020F0502020204030204" pitchFamily="34" charset="0"/>
                        </a:rPr>
                        <a:t>4%</a:t>
                      </a:r>
                    </a:p>
                  </a:txBody>
                  <a:tcPr marL="9525" marR="9525" marT="9525" marB="0" anchor="b"/>
                </a:tc>
                <a:tc>
                  <a:txBody>
                    <a:bodyPr/>
                    <a:lstStyle/>
                    <a:p>
                      <a:pPr algn="r" fontAlgn="b"/>
                      <a:r>
                        <a:rPr lang="en-US" sz="2000" b="0" i="0" u="none" strike="noStrike">
                          <a:solidFill>
                            <a:srgbClr val="000000"/>
                          </a:solidFill>
                          <a:effectLst/>
                          <a:latin typeface="Calibri" panose="020F0502020204030204" pitchFamily="34" charset="0"/>
                        </a:rPr>
                        <a:t>11%</a:t>
                      </a:r>
                    </a:p>
                  </a:txBody>
                  <a:tcPr marL="9525" marR="9525" marT="9525" marB="0" anchor="b"/>
                </a:tc>
                <a:tc>
                  <a:txBody>
                    <a:bodyPr/>
                    <a:lstStyle/>
                    <a:p>
                      <a:pPr algn="r" fontAlgn="b"/>
                      <a:r>
                        <a:rPr lang="en-US" sz="2000" b="0" i="0" u="none" strike="noStrike">
                          <a:solidFill>
                            <a:srgbClr val="000000"/>
                          </a:solidFill>
                          <a:effectLst/>
                          <a:latin typeface="Calibri" panose="020F0502020204030204" pitchFamily="34" charset="0"/>
                        </a:rPr>
                        <a:t>11%</a:t>
                      </a:r>
                    </a:p>
                  </a:txBody>
                  <a:tcPr marL="9525" marR="9525" marT="9525" marB="0" anchor="b"/>
                </a:tc>
                <a:tc>
                  <a:txBody>
                    <a:bodyPr/>
                    <a:lstStyle/>
                    <a:p>
                      <a:pPr algn="r" fontAlgn="b"/>
                      <a:r>
                        <a:rPr lang="en-US" sz="2000" b="0" i="0" u="none" strike="noStrike">
                          <a:solidFill>
                            <a:srgbClr val="000000"/>
                          </a:solidFill>
                          <a:effectLst/>
                          <a:latin typeface="Calibri" panose="020F0502020204030204" pitchFamily="34" charset="0"/>
                        </a:rPr>
                        <a:t>56%</a:t>
                      </a:r>
                    </a:p>
                  </a:txBody>
                  <a:tcPr marL="9525" marR="9525" marT="9525" marB="0" anchor="b"/>
                </a:tc>
                <a:tc>
                  <a:txBody>
                    <a:bodyPr/>
                    <a:lstStyle/>
                    <a:p>
                      <a:pPr algn="r" fontAlgn="b"/>
                      <a:r>
                        <a:rPr lang="en-US" sz="2000" b="0" i="0" u="none" strike="noStrike">
                          <a:solidFill>
                            <a:srgbClr val="000000"/>
                          </a:solidFill>
                          <a:effectLst/>
                          <a:latin typeface="Calibri" panose="020F0502020204030204" pitchFamily="34" charset="0"/>
                        </a:rPr>
                        <a:t>42%</a:t>
                      </a:r>
                    </a:p>
                  </a:txBody>
                  <a:tcPr marL="9525" marR="9525" marT="9525" marB="0" anchor="b"/>
                </a:tc>
                <a:extLst>
                  <a:ext uri="{0D108BD9-81ED-4DB2-BD59-A6C34878D82A}">
                    <a16:rowId xmlns:a16="http://schemas.microsoft.com/office/drawing/2014/main" val="3451767952"/>
                  </a:ext>
                </a:extLst>
              </a:tr>
              <a:tr h="370840">
                <a:tc>
                  <a:txBody>
                    <a:bodyPr/>
                    <a:lstStyle/>
                    <a:p>
                      <a:pPr algn="l" fontAlgn="b"/>
                      <a:r>
                        <a:rPr lang="en-US" sz="2000" b="0" i="0" u="none" strike="noStrike">
                          <a:solidFill>
                            <a:srgbClr val="000000"/>
                          </a:solidFill>
                          <a:effectLst/>
                          <a:latin typeface="Calibri" panose="020F0502020204030204" pitchFamily="34" charset="0"/>
                        </a:rPr>
                        <a:t>Private Nonprofit</a:t>
                      </a:r>
                    </a:p>
                  </a:txBody>
                  <a:tcPr marL="9525" marR="9525" marT="9525" marB="0" anchor="b"/>
                </a:tc>
                <a:tc>
                  <a:txBody>
                    <a:bodyPr/>
                    <a:lstStyle/>
                    <a:p>
                      <a:pPr algn="r" fontAlgn="b"/>
                      <a:r>
                        <a:rPr lang="en-US" sz="2000" b="0" i="0" u="none" strike="noStrike">
                          <a:solidFill>
                            <a:srgbClr val="000000"/>
                          </a:solidFill>
                          <a:effectLst/>
                          <a:latin typeface="Calibri" panose="020F0502020204030204" pitchFamily="34" charset="0"/>
                        </a:rPr>
                        <a:t>3%</a:t>
                      </a:r>
                    </a:p>
                  </a:txBody>
                  <a:tcPr marL="9525" marR="9525" marT="9525" marB="0" anchor="b"/>
                </a:tc>
                <a:tc>
                  <a:txBody>
                    <a:bodyPr/>
                    <a:lstStyle/>
                    <a:p>
                      <a:pPr algn="r" fontAlgn="b"/>
                      <a:r>
                        <a:rPr lang="en-US" sz="2000" b="0" i="0" u="none" strike="noStrike">
                          <a:solidFill>
                            <a:srgbClr val="000000"/>
                          </a:solidFill>
                          <a:effectLst/>
                          <a:latin typeface="Calibri" panose="020F0502020204030204" pitchFamily="34" charset="0"/>
                        </a:rPr>
                        <a:t>19%</a:t>
                      </a:r>
                    </a:p>
                  </a:txBody>
                  <a:tcPr marL="9525" marR="9525" marT="9525" marB="0" anchor="b"/>
                </a:tc>
                <a:tc>
                  <a:txBody>
                    <a:bodyPr/>
                    <a:lstStyle/>
                    <a:p>
                      <a:pPr algn="r" fontAlgn="b"/>
                      <a:r>
                        <a:rPr lang="en-US" sz="2000" b="0" i="0" u="none" strike="noStrike">
                          <a:solidFill>
                            <a:srgbClr val="000000"/>
                          </a:solidFill>
                          <a:effectLst/>
                          <a:latin typeface="Calibri" panose="020F0502020204030204" pitchFamily="34" charset="0"/>
                        </a:rPr>
                        <a:t>6%</a:t>
                      </a:r>
                    </a:p>
                  </a:txBody>
                  <a:tcPr marL="9525" marR="9525" marT="9525" marB="0" anchor="b"/>
                </a:tc>
                <a:tc>
                  <a:txBody>
                    <a:bodyPr/>
                    <a:lstStyle/>
                    <a:p>
                      <a:pPr algn="r" fontAlgn="b"/>
                      <a:r>
                        <a:rPr lang="en-US" sz="2000" b="0" i="0" u="none" strike="noStrike">
                          <a:solidFill>
                            <a:srgbClr val="000000"/>
                          </a:solidFill>
                          <a:effectLst/>
                          <a:latin typeface="Calibri" panose="020F0502020204030204" pitchFamily="34" charset="0"/>
                        </a:rPr>
                        <a:t>8%</a:t>
                      </a:r>
                    </a:p>
                  </a:txBody>
                  <a:tcPr marL="9525" marR="9525" marT="9525" marB="0" anchor="b"/>
                </a:tc>
                <a:tc>
                  <a:txBody>
                    <a:bodyPr/>
                    <a:lstStyle/>
                    <a:p>
                      <a:pPr algn="r" fontAlgn="b"/>
                      <a:r>
                        <a:rPr lang="en-US" sz="2000" b="0" i="0" u="none" strike="noStrike">
                          <a:solidFill>
                            <a:srgbClr val="000000"/>
                          </a:solidFill>
                          <a:effectLst/>
                          <a:latin typeface="Calibri" panose="020F0502020204030204" pitchFamily="34" charset="0"/>
                        </a:rPr>
                        <a:t>21%</a:t>
                      </a:r>
                    </a:p>
                  </a:txBody>
                  <a:tcPr marL="9525" marR="9525" marT="9525" marB="0" anchor="b"/>
                </a:tc>
                <a:tc>
                  <a:txBody>
                    <a:bodyPr/>
                    <a:lstStyle/>
                    <a:p>
                      <a:pPr algn="r" fontAlgn="b"/>
                      <a:r>
                        <a:rPr lang="en-US" sz="2000" b="0" i="0" u="none" strike="noStrike">
                          <a:solidFill>
                            <a:srgbClr val="000000"/>
                          </a:solidFill>
                          <a:effectLst/>
                          <a:latin typeface="Calibri" panose="020F0502020204030204" pitchFamily="34" charset="0"/>
                        </a:rPr>
                        <a:t>16%</a:t>
                      </a:r>
                    </a:p>
                  </a:txBody>
                  <a:tcPr marL="9525" marR="9525" marT="9525" marB="0" anchor="b"/>
                </a:tc>
                <a:extLst>
                  <a:ext uri="{0D108BD9-81ED-4DB2-BD59-A6C34878D82A}">
                    <a16:rowId xmlns:a16="http://schemas.microsoft.com/office/drawing/2014/main" val="4106408810"/>
                  </a:ext>
                </a:extLst>
              </a:tr>
              <a:tr h="370840">
                <a:tc>
                  <a:txBody>
                    <a:bodyPr/>
                    <a:lstStyle/>
                    <a:p>
                      <a:pPr algn="l" fontAlgn="b"/>
                      <a:r>
                        <a:rPr lang="en-US" sz="2000" b="0" i="0" u="none" strike="noStrike">
                          <a:solidFill>
                            <a:srgbClr val="000000"/>
                          </a:solidFill>
                          <a:effectLst/>
                          <a:latin typeface="Calibri" panose="020F0502020204030204" pitchFamily="34" charset="0"/>
                        </a:rPr>
                        <a:t>For-profit</a:t>
                      </a:r>
                    </a:p>
                  </a:txBody>
                  <a:tcPr marL="9525" marR="9525" marT="9525" marB="0" anchor="b"/>
                </a:tc>
                <a:tc>
                  <a:txBody>
                    <a:bodyPr/>
                    <a:lstStyle/>
                    <a:p>
                      <a:pPr algn="r" fontAlgn="b"/>
                      <a:r>
                        <a:rPr lang="en-US" sz="2000" b="0" i="0" u="none" strike="noStrike">
                          <a:solidFill>
                            <a:srgbClr val="000000"/>
                          </a:solidFill>
                          <a:effectLst/>
                          <a:latin typeface="Calibri" panose="020F0502020204030204" pitchFamily="34" charset="0"/>
                        </a:rPr>
                        <a:t>0%</a:t>
                      </a:r>
                    </a:p>
                  </a:txBody>
                  <a:tcPr marL="9525" marR="9525" marT="9525" marB="0" anchor="b"/>
                </a:tc>
                <a:tc>
                  <a:txBody>
                    <a:bodyPr/>
                    <a:lstStyle/>
                    <a:p>
                      <a:pPr algn="r" fontAlgn="b"/>
                      <a:r>
                        <a:rPr lang="en-US" sz="2000" b="0" i="0" u="none" strike="noStrike">
                          <a:solidFill>
                            <a:srgbClr val="000000"/>
                          </a:solidFill>
                          <a:effectLst/>
                          <a:latin typeface="Calibri" panose="020F0502020204030204" pitchFamily="34" charset="0"/>
                        </a:rPr>
                        <a:t>0%</a:t>
                      </a:r>
                    </a:p>
                  </a:txBody>
                  <a:tcPr marL="9525" marR="9525" marT="9525" marB="0" anchor="b"/>
                </a:tc>
                <a:tc>
                  <a:txBody>
                    <a:bodyPr/>
                    <a:lstStyle/>
                    <a:p>
                      <a:pPr algn="r" fontAlgn="b"/>
                      <a:r>
                        <a:rPr lang="en-US" sz="2000" b="0" i="0" u="none" strike="noStrike">
                          <a:solidFill>
                            <a:srgbClr val="000000"/>
                          </a:solidFill>
                          <a:effectLst/>
                          <a:latin typeface="Calibri" panose="020F0502020204030204" pitchFamily="34" charset="0"/>
                        </a:rPr>
                        <a:t>0%</a:t>
                      </a:r>
                    </a:p>
                  </a:txBody>
                  <a:tcPr marL="9525" marR="9525" marT="9525" marB="0" anchor="b"/>
                </a:tc>
                <a:tc>
                  <a:txBody>
                    <a:bodyPr/>
                    <a:lstStyle/>
                    <a:p>
                      <a:pPr algn="r" fontAlgn="b"/>
                      <a:r>
                        <a:rPr lang="en-US" sz="2000" b="0" i="0" u="none" strike="noStrike">
                          <a:solidFill>
                            <a:srgbClr val="000000"/>
                          </a:solidFill>
                          <a:effectLst/>
                          <a:latin typeface="Calibri" panose="020F0502020204030204" pitchFamily="34" charset="0"/>
                        </a:rPr>
                        <a:t>0%</a:t>
                      </a:r>
                    </a:p>
                  </a:txBody>
                  <a:tcPr marL="9525" marR="9525" marT="9525" marB="0" anchor="b"/>
                </a:tc>
                <a:tc>
                  <a:txBody>
                    <a:bodyPr/>
                    <a:lstStyle/>
                    <a:p>
                      <a:pPr algn="r" fontAlgn="b"/>
                      <a:r>
                        <a:rPr lang="en-US" sz="2000" b="0" i="0" u="none" strike="noStrike">
                          <a:solidFill>
                            <a:srgbClr val="000000"/>
                          </a:solidFill>
                          <a:effectLst/>
                          <a:latin typeface="Calibri" panose="020F0502020204030204" pitchFamily="34" charset="0"/>
                        </a:rPr>
                        <a:t>2%</a:t>
                      </a:r>
                    </a:p>
                  </a:txBody>
                  <a:tcPr marL="9525" marR="9525" marT="9525" marB="0" anchor="b"/>
                </a:tc>
                <a:tc>
                  <a:txBody>
                    <a:bodyPr/>
                    <a:lstStyle/>
                    <a:p>
                      <a:pPr algn="r" fontAlgn="b"/>
                      <a:r>
                        <a:rPr lang="en-US" sz="2000" b="0" i="0" u="none" strike="noStrike">
                          <a:solidFill>
                            <a:srgbClr val="000000"/>
                          </a:solidFill>
                          <a:effectLst/>
                          <a:latin typeface="Calibri" panose="020F0502020204030204" pitchFamily="34" charset="0"/>
                        </a:rPr>
                        <a:t>1%</a:t>
                      </a:r>
                    </a:p>
                  </a:txBody>
                  <a:tcPr marL="9525" marR="9525" marT="9525" marB="0" anchor="b"/>
                </a:tc>
                <a:extLst>
                  <a:ext uri="{0D108BD9-81ED-4DB2-BD59-A6C34878D82A}">
                    <a16:rowId xmlns:a16="http://schemas.microsoft.com/office/drawing/2014/main" val="3484067695"/>
                  </a:ext>
                </a:extLst>
              </a:tr>
              <a:tr h="370840">
                <a:tc>
                  <a:txBody>
                    <a:bodyPr/>
                    <a:lstStyle/>
                    <a:p>
                      <a:pPr algn="l" fontAlgn="b"/>
                      <a:r>
                        <a:rPr lang="en-US" sz="2000" b="0" i="0" u="none" strike="noStrike">
                          <a:solidFill>
                            <a:srgbClr val="000000"/>
                          </a:solidFill>
                          <a:effectLst/>
                          <a:latin typeface="Calibri" panose="020F0502020204030204" pitchFamily="34" charset="0"/>
                        </a:rPr>
                        <a:t>All</a:t>
                      </a:r>
                    </a:p>
                  </a:txBody>
                  <a:tcPr marL="9525" marR="9525" marT="9525" marB="0" anchor="b"/>
                </a:tc>
                <a:tc>
                  <a:txBody>
                    <a:bodyPr/>
                    <a:lstStyle/>
                    <a:p>
                      <a:pPr algn="r" fontAlgn="b"/>
                      <a:r>
                        <a:rPr lang="en-US" sz="2000" b="0" i="0" u="none" strike="noStrike" dirty="0">
                          <a:solidFill>
                            <a:srgbClr val="FF0000"/>
                          </a:solidFill>
                          <a:effectLst/>
                          <a:latin typeface="Calibri" panose="020F0502020204030204" pitchFamily="34" charset="0"/>
                        </a:rPr>
                        <a:t>5%</a:t>
                      </a:r>
                    </a:p>
                  </a:txBody>
                  <a:tcPr marL="9525" marR="9525" marT="9525" marB="0" anchor="b"/>
                </a:tc>
                <a:tc>
                  <a:txBody>
                    <a:bodyPr/>
                    <a:lstStyle/>
                    <a:p>
                      <a:pPr algn="r" fontAlgn="b"/>
                      <a:r>
                        <a:rPr lang="en-US" sz="2000" b="0" i="0" u="none" strike="noStrike" dirty="0">
                          <a:solidFill>
                            <a:srgbClr val="FF0000"/>
                          </a:solidFill>
                          <a:effectLst/>
                          <a:latin typeface="Calibri" panose="020F0502020204030204" pitchFamily="34" charset="0"/>
                        </a:rPr>
                        <a:t>22%</a:t>
                      </a:r>
                    </a:p>
                  </a:txBody>
                  <a:tcPr marL="9525" marR="9525" marT="9525" marB="0" anchor="b"/>
                </a:tc>
                <a:tc>
                  <a:txBody>
                    <a:bodyPr/>
                    <a:lstStyle/>
                    <a:p>
                      <a:pPr algn="r" fontAlgn="b"/>
                      <a:r>
                        <a:rPr lang="en-US" sz="2000" b="0" i="0" u="none" strike="noStrike">
                          <a:solidFill>
                            <a:srgbClr val="000000"/>
                          </a:solidFill>
                          <a:effectLst/>
                          <a:latin typeface="Calibri" panose="020F0502020204030204" pitchFamily="34" charset="0"/>
                        </a:rPr>
                        <a:t>17%</a:t>
                      </a:r>
                    </a:p>
                  </a:txBody>
                  <a:tcPr marL="9525" marR="9525" marT="9525" marB="0" anchor="b"/>
                </a:tc>
                <a:tc>
                  <a:txBody>
                    <a:bodyPr/>
                    <a:lstStyle/>
                    <a:p>
                      <a:pPr algn="r" fontAlgn="b"/>
                      <a:r>
                        <a:rPr lang="en-US" sz="2000" b="0" i="0" u="none" strike="noStrike">
                          <a:solidFill>
                            <a:srgbClr val="000000"/>
                          </a:solidFill>
                          <a:effectLst/>
                          <a:latin typeface="Calibri" panose="020F0502020204030204" pitchFamily="34" charset="0"/>
                        </a:rPr>
                        <a:t>19%</a:t>
                      </a:r>
                    </a:p>
                  </a:txBody>
                  <a:tcPr marL="9525" marR="9525" marT="9525" marB="0" anchor="b"/>
                </a:tc>
                <a:tc>
                  <a:txBody>
                    <a:bodyPr/>
                    <a:lstStyle/>
                    <a:p>
                      <a:pPr algn="r" fontAlgn="b"/>
                      <a:r>
                        <a:rPr lang="en-US" sz="2000" b="0" i="0" u="none" strike="noStrike" dirty="0">
                          <a:solidFill>
                            <a:srgbClr val="FF0000"/>
                          </a:solidFill>
                          <a:effectLst/>
                          <a:latin typeface="Calibri" panose="020F0502020204030204" pitchFamily="34" charset="0"/>
                        </a:rPr>
                        <a:t>79%</a:t>
                      </a:r>
                    </a:p>
                  </a:txBody>
                  <a:tcPr marL="9525" marR="9525" marT="9525" marB="0" anchor="b"/>
                </a:tc>
                <a:tc>
                  <a:txBody>
                    <a:bodyPr/>
                    <a:lstStyle/>
                    <a:p>
                      <a:pPr algn="r" fontAlgn="b"/>
                      <a:r>
                        <a:rPr lang="en-US" sz="2000" b="0" i="0" u="none" strike="noStrike" dirty="0">
                          <a:solidFill>
                            <a:srgbClr val="FF0000"/>
                          </a:solidFill>
                          <a:effectLst/>
                          <a:latin typeface="Calibri" panose="020F0502020204030204" pitchFamily="34" charset="0"/>
                        </a:rPr>
                        <a:t>58%</a:t>
                      </a:r>
                    </a:p>
                  </a:txBody>
                  <a:tcPr marL="9525" marR="9525" marT="9525" marB="0" anchor="b"/>
                </a:tc>
                <a:extLst>
                  <a:ext uri="{0D108BD9-81ED-4DB2-BD59-A6C34878D82A}">
                    <a16:rowId xmlns:a16="http://schemas.microsoft.com/office/drawing/2014/main" val="4230715691"/>
                  </a:ext>
                </a:extLst>
              </a:tr>
            </a:tbl>
          </a:graphicData>
        </a:graphic>
      </p:graphicFrame>
      <p:sp>
        <p:nvSpPr>
          <p:cNvPr id="5" name="TextBox 4">
            <a:extLst>
              <a:ext uri="{FF2B5EF4-FFF2-40B4-BE49-F238E27FC236}">
                <a16:creationId xmlns:a16="http://schemas.microsoft.com/office/drawing/2014/main" id="{2416A799-12CF-074D-B43F-EDA2D92F08CE}"/>
              </a:ext>
            </a:extLst>
          </p:cNvPr>
          <p:cNvSpPr txBox="1"/>
          <p:nvPr/>
        </p:nvSpPr>
        <p:spPr>
          <a:xfrm>
            <a:off x="2230582" y="6040582"/>
            <a:ext cx="1187120" cy="307777"/>
          </a:xfrm>
          <a:prstGeom prst="rect">
            <a:avLst/>
          </a:prstGeom>
          <a:noFill/>
        </p:spPr>
        <p:txBody>
          <a:bodyPr wrap="none" rtlCol="0">
            <a:spAutoFit/>
          </a:bodyPr>
          <a:lstStyle/>
          <a:p>
            <a:r>
              <a:rPr lang="en-US" sz="1400" dirty="0"/>
              <a:t>Source: IPEDS</a:t>
            </a:r>
          </a:p>
        </p:txBody>
      </p:sp>
    </p:spTree>
    <p:extLst>
      <p:ext uri="{BB962C8B-B14F-4D97-AF65-F5344CB8AC3E}">
        <p14:creationId xmlns:p14="http://schemas.microsoft.com/office/powerpoint/2010/main" val="3076887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4A8BF-6525-AA42-874B-016FE2C98353}"/>
              </a:ext>
            </a:extLst>
          </p:cNvPr>
          <p:cNvSpPr>
            <a:spLocks noGrp="1"/>
          </p:cNvSpPr>
          <p:nvPr>
            <p:ph type="title"/>
          </p:nvPr>
        </p:nvSpPr>
        <p:spPr>
          <a:xfrm>
            <a:off x="443341" y="365125"/>
            <a:ext cx="10910459" cy="1325563"/>
          </a:xfrm>
        </p:spPr>
        <p:txBody>
          <a:bodyPr>
            <a:normAutofit fontScale="90000"/>
          </a:bodyPr>
          <a:lstStyle/>
          <a:p>
            <a:r>
              <a:rPr lang="en-US" sz="3100" b="1" dirty="0"/>
              <a:t>Average spending per FTE student is 3.51 to 4.75 times as high in the most selective institutions as in the least selective institutions.</a:t>
            </a:r>
            <a:r>
              <a:rPr lang="en-US" dirty="0"/>
              <a:t/>
            </a:r>
            <a:br>
              <a:rPr lang="en-US" dirty="0"/>
            </a:br>
            <a:endParaRPr lang="en-US" dirty="0"/>
          </a:p>
        </p:txBody>
      </p:sp>
      <p:graphicFrame>
        <p:nvGraphicFramePr>
          <p:cNvPr id="4" name="Content Placeholder 3">
            <a:extLst>
              <a:ext uri="{FF2B5EF4-FFF2-40B4-BE49-F238E27FC236}">
                <a16:creationId xmlns:a16="http://schemas.microsoft.com/office/drawing/2014/main" id="{68EE1C30-4223-844F-B876-8DCC9F6D9A15}"/>
              </a:ext>
            </a:extLst>
          </p:cNvPr>
          <p:cNvGraphicFramePr>
            <a:graphicFrameLocks noGrp="1"/>
          </p:cNvGraphicFramePr>
          <p:nvPr>
            <p:ph idx="1"/>
            <p:extLst>
              <p:ext uri="{D42A27DB-BD31-4B8C-83A1-F6EECF244321}">
                <p14:modId xmlns:p14="http://schemas.microsoft.com/office/powerpoint/2010/main" val="1339542430"/>
              </p:ext>
            </p:extLst>
          </p:nvPr>
        </p:nvGraphicFramePr>
        <p:xfrm>
          <a:off x="443341" y="1690689"/>
          <a:ext cx="10910459" cy="3061867"/>
        </p:xfrm>
        <a:graphic>
          <a:graphicData uri="http://schemas.openxmlformats.org/drawingml/2006/table">
            <a:tbl>
              <a:tblPr firstRow="1" bandRow="1">
                <a:tableStyleId>{5C22544A-7EE6-4342-B048-85BDC9FD1C3A}</a:tableStyleId>
              </a:tblPr>
              <a:tblGrid>
                <a:gridCol w="1816533">
                  <a:extLst>
                    <a:ext uri="{9D8B030D-6E8A-4147-A177-3AD203B41FA5}">
                      <a16:colId xmlns:a16="http://schemas.microsoft.com/office/drawing/2014/main" val="1027335320"/>
                    </a:ext>
                  </a:extLst>
                </a:gridCol>
                <a:gridCol w="1466994">
                  <a:extLst>
                    <a:ext uri="{9D8B030D-6E8A-4147-A177-3AD203B41FA5}">
                      <a16:colId xmlns:a16="http://schemas.microsoft.com/office/drawing/2014/main" val="3918845999"/>
                    </a:ext>
                  </a:extLst>
                </a:gridCol>
                <a:gridCol w="1392384">
                  <a:extLst>
                    <a:ext uri="{9D8B030D-6E8A-4147-A177-3AD203B41FA5}">
                      <a16:colId xmlns:a16="http://schemas.microsoft.com/office/drawing/2014/main" val="3894461126"/>
                    </a:ext>
                  </a:extLst>
                </a:gridCol>
                <a:gridCol w="1558637">
                  <a:extLst>
                    <a:ext uri="{9D8B030D-6E8A-4147-A177-3AD203B41FA5}">
                      <a16:colId xmlns:a16="http://schemas.microsoft.com/office/drawing/2014/main" val="4107403812"/>
                    </a:ext>
                  </a:extLst>
                </a:gridCol>
                <a:gridCol w="1558637">
                  <a:extLst>
                    <a:ext uri="{9D8B030D-6E8A-4147-A177-3AD203B41FA5}">
                      <a16:colId xmlns:a16="http://schemas.microsoft.com/office/drawing/2014/main" val="2290602604"/>
                    </a:ext>
                  </a:extLst>
                </a:gridCol>
                <a:gridCol w="1558637">
                  <a:extLst>
                    <a:ext uri="{9D8B030D-6E8A-4147-A177-3AD203B41FA5}">
                      <a16:colId xmlns:a16="http://schemas.microsoft.com/office/drawing/2014/main" val="1179186953"/>
                    </a:ext>
                  </a:extLst>
                </a:gridCol>
                <a:gridCol w="1558637">
                  <a:extLst>
                    <a:ext uri="{9D8B030D-6E8A-4147-A177-3AD203B41FA5}">
                      <a16:colId xmlns:a16="http://schemas.microsoft.com/office/drawing/2014/main" val="3412001468"/>
                    </a:ext>
                  </a:extLst>
                </a:gridCol>
              </a:tblGrid>
              <a:tr h="560299">
                <a:tc>
                  <a:txBody>
                    <a:bodyPr/>
                    <a:lstStyle/>
                    <a:p>
                      <a:pPr algn="l" fontAlgn="b"/>
                      <a:r>
                        <a:rPr lang="en-US" sz="2000" b="0" i="0" u="none" strike="noStrike">
                          <a:solidFill>
                            <a:srgbClr val="000000"/>
                          </a:solidFill>
                          <a:effectLst/>
                          <a:latin typeface="Calibri" panose="020F0502020204030204" pitchFamily="34" charset="0"/>
                        </a:rPr>
                        <a:t> </a:t>
                      </a:r>
                    </a:p>
                  </a:txBody>
                  <a:tcPr marL="9525" marR="9525" marT="9525" marB="0" anchor="b"/>
                </a:tc>
                <a:tc gridSpan="2">
                  <a:txBody>
                    <a:bodyPr/>
                    <a:lstStyle/>
                    <a:p>
                      <a:pPr algn="ctr" fontAlgn="b"/>
                      <a:r>
                        <a:rPr lang="en-US" sz="2000" b="0" i="0" u="none" strike="noStrike" dirty="0">
                          <a:solidFill>
                            <a:schemeClr val="bg1"/>
                          </a:solidFill>
                          <a:effectLst/>
                          <a:latin typeface="Calibri" panose="020F0502020204030204" pitchFamily="34" charset="0"/>
                        </a:rPr>
                        <a:t>High Selectivity: </a:t>
                      </a:r>
                    </a:p>
                    <a:p>
                      <a:pPr algn="ctr" fontAlgn="b"/>
                      <a:r>
                        <a:rPr lang="en-US" sz="2000" b="0" i="0" u="none" strike="noStrike" dirty="0">
                          <a:solidFill>
                            <a:schemeClr val="bg1"/>
                          </a:solidFill>
                          <a:effectLst/>
                          <a:latin typeface="Calibri" panose="020F0502020204030204" pitchFamily="34" charset="0"/>
                        </a:rPr>
                        <a:t>25% or less admitted</a:t>
                      </a:r>
                    </a:p>
                  </a:txBody>
                  <a:tcPr marL="9525" marR="9525" marT="9525" marB="0" anchor="b"/>
                </a:tc>
                <a:tc hMerge="1">
                  <a:txBody>
                    <a:bodyPr/>
                    <a:lstStyle/>
                    <a:p>
                      <a:endParaRPr lang="en-US"/>
                    </a:p>
                  </a:txBody>
                  <a:tcPr/>
                </a:tc>
                <a:tc gridSpan="2">
                  <a:txBody>
                    <a:bodyPr/>
                    <a:lstStyle/>
                    <a:p>
                      <a:pPr algn="ctr" fontAlgn="b"/>
                      <a:r>
                        <a:rPr lang="en-US" sz="2000" b="0" i="0" u="none" strike="noStrike" dirty="0">
                          <a:solidFill>
                            <a:schemeClr val="bg1"/>
                          </a:solidFill>
                          <a:effectLst/>
                          <a:latin typeface="Calibri" panose="020F0502020204030204" pitchFamily="34" charset="0"/>
                        </a:rPr>
                        <a:t>Moderate selectivity: </a:t>
                      </a:r>
                    </a:p>
                    <a:p>
                      <a:pPr algn="ctr" fontAlgn="b"/>
                      <a:r>
                        <a:rPr lang="en-US" sz="2000" b="0" i="0" u="none" strike="noStrike" dirty="0">
                          <a:solidFill>
                            <a:schemeClr val="bg1"/>
                          </a:solidFill>
                          <a:effectLst/>
                          <a:latin typeface="Calibri" panose="020F0502020204030204" pitchFamily="34" charset="0"/>
                        </a:rPr>
                        <a:t>25% to 50% admitted</a:t>
                      </a:r>
                    </a:p>
                  </a:txBody>
                  <a:tcPr marL="9525" marR="9525" marT="9525" marB="0" anchor="b"/>
                </a:tc>
                <a:tc hMerge="1">
                  <a:txBody>
                    <a:bodyPr/>
                    <a:lstStyle/>
                    <a:p>
                      <a:endParaRPr lang="en-US"/>
                    </a:p>
                  </a:txBody>
                  <a:tcPr/>
                </a:tc>
                <a:tc gridSpan="2">
                  <a:txBody>
                    <a:bodyPr/>
                    <a:lstStyle/>
                    <a:p>
                      <a:pPr algn="ctr" fontAlgn="b"/>
                      <a:r>
                        <a:rPr lang="en-US" sz="2000" b="0" i="0" u="none" strike="noStrike" dirty="0">
                          <a:solidFill>
                            <a:schemeClr val="bg1"/>
                          </a:solidFill>
                          <a:effectLst/>
                          <a:latin typeface="Calibri" panose="020F0502020204030204" pitchFamily="34" charset="0"/>
                        </a:rPr>
                        <a:t>Low selectivity: </a:t>
                      </a:r>
                    </a:p>
                    <a:p>
                      <a:pPr algn="ctr" fontAlgn="b"/>
                      <a:r>
                        <a:rPr lang="en-US" sz="2000" b="0" i="0" u="none" strike="noStrike" dirty="0">
                          <a:solidFill>
                            <a:schemeClr val="bg1"/>
                          </a:solidFill>
                          <a:effectLst/>
                          <a:latin typeface="Calibri" panose="020F0502020204030204" pitchFamily="34" charset="0"/>
                        </a:rPr>
                        <a:t>More than 50% admitted</a:t>
                      </a:r>
                    </a:p>
                  </a:txBody>
                  <a:tcPr marL="9525" marR="9525" marT="9525" marB="0" anchor="b"/>
                </a:tc>
                <a:tc hMerge="1">
                  <a:txBody>
                    <a:bodyPr/>
                    <a:lstStyle/>
                    <a:p>
                      <a:endParaRPr lang="en-US"/>
                    </a:p>
                  </a:txBody>
                  <a:tcPr/>
                </a:tc>
                <a:extLst>
                  <a:ext uri="{0D108BD9-81ED-4DB2-BD59-A6C34878D82A}">
                    <a16:rowId xmlns:a16="http://schemas.microsoft.com/office/drawing/2014/main" val="386758898"/>
                  </a:ext>
                </a:extLst>
              </a:tr>
              <a:tr h="1001642">
                <a:tc>
                  <a:txBody>
                    <a:bodyPr/>
                    <a:lstStyle/>
                    <a:p>
                      <a:pPr algn="l" fontAlgn="b"/>
                      <a:r>
                        <a:rPr lang="en-US" sz="2000" b="0" i="0" u="none" strike="noStrike" dirty="0">
                          <a:solidFill>
                            <a:schemeClr val="tx1"/>
                          </a:solidFill>
                          <a:effectLst/>
                          <a:latin typeface="Calibri" panose="020F0502020204030204" pitchFamily="34" charset="0"/>
                        </a:rPr>
                        <a:t> </a:t>
                      </a:r>
                    </a:p>
                  </a:txBody>
                  <a:tcPr marL="9525" marR="9525" marT="9525" marB="0" anchor="b"/>
                </a:tc>
                <a:tc>
                  <a:txBody>
                    <a:bodyPr/>
                    <a:lstStyle/>
                    <a:p>
                      <a:pPr algn="ctr" fontAlgn="b"/>
                      <a:r>
                        <a:rPr lang="en-US" sz="1800" b="0" i="0" u="none" strike="noStrike" dirty="0">
                          <a:solidFill>
                            <a:schemeClr val="tx1"/>
                          </a:solidFill>
                          <a:effectLst/>
                          <a:latin typeface="Calibri" panose="020F0502020204030204" pitchFamily="34" charset="0"/>
                        </a:rPr>
                        <a:t>Instructional spending per FTE student</a:t>
                      </a:r>
                    </a:p>
                  </a:txBody>
                  <a:tcPr marL="9525" marR="9525" marT="9525" marB="0" anchor="b"/>
                </a:tc>
                <a:tc>
                  <a:txBody>
                    <a:bodyPr/>
                    <a:lstStyle/>
                    <a:p>
                      <a:pPr algn="ctr" fontAlgn="b"/>
                      <a:r>
                        <a:rPr lang="en-US" sz="1800" b="0" i="0" u="none" strike="noStrike" dirty="0">
                          <a:solidFill>
                            <a:schemeClr val="tx1"/>
                          </a:solidFill>
                          <a:effectLst/>
                          <a:latin typeface="Calibri" panose="020F0502020204030204" pitchFamily="34" charset="0"/>
                        </a:rPr>
                        <a:t>Adjusted* instructional spending per FTE student</a:t>
                      </a:r>
                    </a:p>
                  </a:txBody>
                  <a:tcPr marL="9525" marR="9525" marT="9525" marB="0" anchor="b"/>
                </a:tc>
                <a:tc>
                  <a:txBody>
                    <a:bodyPr/>
                    <a:lstStyle/>
                    <a:p>
                      <a:pPr algn="ctr" fontAlgn="b"/>
                      <a:r>
                        <a:rPr lang="en-US" sz="1800" b="0" i="0" u="none" strike="noStrike" dirty="0">
                          <a:solidFill>
                            <a:schemeClr val="tx1"/>
                          </a:solidFill>
                          <a:effectLst/>
                          <a:latin typeface="Calibri" panose="020F0502020204030204" pitchFamily="34" charset="0"/>
                        </a:rPr>
                        <a:t>Instructional spending per FTE student</a:t>
                      </a:r>
                    </a:p>
                  </a:txBody>
                  <a:tcPr marL="9525" marR="9525" marT="9525" marB="0" anchor="b"/>
                </a:tc>
                <a:tc>
                  <a:txBody>
                    <a:bodyPr/>
                    <a:lstStyle/>
                    <a:p>
                      <a:pPr algn="ctr" fontAlgn="b"/>
                      <a:r>
                        <a:rPr lang="en-US" sz="1800" b="0" i="0" u="none" strike="noStrike" dirty="0">
                          <a:solidFill>
                            <a:schemeClr val="tx1"/>
                          </a:solidFill>
                          <a:effectLst/>
                          <a:latin typeface="Calibri" panose="020F0502020204030204" pitchFamily="34" charset="0"/>
                        </a:rPr>
                        <a:t>Adjusted* instructional spending per FTE student</a:t>
                      </a:r>
                    </a:p>
                  </a:txBody>
                  <a:tcPr marL="9525" marR="9525" marT="9525" marB="0" anchor="b"/>
                </a:tc>
                <a:tc>
                  <a:txBody>
                    <a:bodyPr/>
                    <a:lstStyle/>
                    <a:p>
                      <a:pPr algn="ctr" fontAlgn="b"/>
                      <a:r>
                        <a:rPr lang="en-US" sz="1800" b="0" i="0" u="none" strike="noStrike" dirty="0">
                          <a:solidFill>
                            <a:schemeClr val="tx1"/>
                          </a:solidFill>
                          <a:effectLst/>
                          <a:latin typeface="Calibri" panose="020F0502020204030204" pitchFamily="34" charset="0"/>
                        </a:rPr>
                        <a:t>Instructional spending per FTE student</a:t>
                      </a:r>
                    </a:p>
                  </a:txBody>
                  <a:tcPr marL="9525" marR="9525" marT="9525" marB="0" anchor="b"/>
                </a:tc>
                <a:tc>
                  <a:txBody>
                    <a:bodyPr/>
                    <a:lstStyle/>
                    <a:p>
                      <a:pPr algn="ctr" fontAlgn="b"/>
                      <a:r>
                        <a:rPr lang="en-US" sz="1800" b="0" i="0" u="none" strike="noStrike" dirty="0">
                          <a:solidFill>
                            <a:schemeClr val="tx1"/>
                          </a:solidFill>
                          <a:effectLst/>
                          <a:latin typeface="Calibri" panose="020F0502020204030204" pitchFamily="34" charset="0"/>
                        </a:rPr>
                        <a:t>Adjusted* instructional spending per FTE student</a:t>
                      </a:r>
                    </a:p>
                  </a:txBody>
                  <a:tcPr marL="9525" marR="9525" marT="9525" marB="0" anchor="b"/>
                </a:tc>
                <a:extLst>
                  <a:ext uri="{0D108BD9-81ED-4DB2-BD59-A6C34878D82A}">
                    <a16:rowId xmlns:a16="http://schemas.microsoft.com/office/drawing/2014/main" val="3648989212"/>
                  </a:ext>
                </a:extLst>
              </a:tr>
              <a:tr h="335605">
                <a:tc>
                  <a:txBody>
                    <a:bodyPr/>
                    <a:lstStyle/>
                    <a:p>
                      <a:pPr algn="l" fontAlgn="b"/>
                      <a:r>
                        <a:rPr lang="en-US" sz="2000" b="0" i="0" u="none" strike="noStrike">
                          <a:solidFill>
                            <a:srgbClr val="000000"/>
                          </a:solidFill>
                          <a:effectLst/>
                          <a:latin typeface="Calibri" panose="020F0502020204030204" pitchFamily="34" charset="0"/>
                        </a:rPr>
                        <a:t>Public </a:t>
                      </a:r>
                    </a:p>
                  </a:txBody>
                  <a:tcPr marL="9525" marR="9525" marT="9525" marB="0" anchor="b"/>
                </a:tc>
                <a:tc>
                  <a:txBody>
                    <a:bodyPr/>
                    <a:lstStyle/>
                    <a:p>
                      <a:pPr algn="r" fontAlgn="b"/>
                      <a:r>
                        <a:rPr lang="en-US" sz="2000" b="0" i="0" u="none" strike="noStrike" baseline="0" dirty="0">
                          <a:solidFill>
                            <a:srgbClr val="000000"/>
                          </a:solidFill>
                          <a:effectLst/>
                          <a:latin typeface="Calibri" panose="020F0502020204030204" pitchFamily="34" charset="0"/>
                        </a:rPr>
                        <a:t>$31,446</a:t>
                      </a:r>
                    </a:p>
                  </a:txBody>
                  <a:tcPr marL="9525" marR="9525" marT="9525" marB="0" anchor="b"/>
                </a:tc>
                <a:tc>
                  <a:txBody>
                    <a:bodyPr/>
                    <a:lstStyle/>
                    <a:p>
                      <a:pPr algn="r" fontAlgn="b"/>
                      <a:r>
                        <a:rPr lang="en-US" sz="2000" b="0" i="0" u="none" strike="noStrike" baseline="0" dirty="0">
                          <a:solidFill>
                            <a:srgbClr val="000000"/>
                          </a:solidFill>
                          <a:effectLst/>
                          <a:latin typeface="Calibri" panose="020F0502020204030204" pitchFamily="34" charset="0"/>
                        </a:rPr>
                        <a:t>$20,466</a:t>
                      </a:r>
                    </a:p>
                  </a:txBody>
                  <a:tcPr marL="9525" marR="9525" marT="9525" marB="0" anchor="b"/>
                </a:tc>
                <a:tc>
                  <a:txBody>
                    <a:bodyPr/>
                    <a:lstStyle/>
                    <a:p>
                      <a:pPr algn="r" fontAlgn="b"/>
                      <a:r>
                        <a:rPr lang="en-US" sz="2000" b="0" i="0" u="none" strike="noStrike" dirty="0">
                          <a:solidFill>
                            <a:srgbClr val="000000"/>
                          </a:solidFill>
                          <a:effectLst/>
                          <a:latin typeface="Calibri" panose="020F0502020204030204" pitchFamily="34" charset="0"/>
                        </a:rPr>
                        <a:t>$15,171</a:t>
                      </a:r>
                    </a:p>
                  </a:txBody>
                  <a:tcPr marL="9525" marR="9525" marT="9525" marB="0" anchor="b"/>
                </a:tc>
                <a:tc>
                  <a:txBody>
                    <a:bodyPr/>
                    <a:lstStyle/>
                    <a:p>
                      <a:pPr algn="r" fontAlgn="b"/>
                      <a:r>
                        <a:rPr lang="en-US" sz="2000" b="0" i="0" u="none" strike="noStrike">
                          <a:solidFill>
                            <a:srgbClr val="000000"/>
                          </a:solidFill>
                          <a:effectLst/>
                          <a:latin typeface="Calibri" panose="020F0502020204030204" pitchFamily="34" charset="0"/>
                        </a:rPr>
                        <a:t>$11,342</a:t>
                      </a:r>
                    </a:p>
                  </a:txBody>
                  <a:tcPr marL="9525" marR="9525" marT="9525" marB="0" anchor="b"/>
                </a:tc>
                <a:tc>
                  <a:txBody>
                    <a:bodyPr/>
                    <a:lstStyle/>
                    <a:p>
                      <a:pPr algn="r" fontAlgn="b"/>
                      <a:r>
                        <a:rPr lang="en-US" sz="2000" b="0" i="0" u="none" strike="noStrike" baseline="0" dirty="0">
                          <a:solidFill>
                            <a:srgbClr val="000000"/>
                          </a:solidFill>
                          <a:effectLst/>
                          <a:latin typeface="Calibri" panose="020F0502020204030204" pitchFamily="34" charset="0"/>
                        </a:rPr>
                        <a:t>$11,195</a:t>
                      </a:r>
                    </a:p>
                  </a:txBody>
                  <a:tcPr marL="9525" marR="9525" marT="9525" marB="0" anchor="b"/>
                </a:tc>
                <a:tc>
                  <a:txBody>
                    <a:bodyPr/>
                    <a:lstStyle/>
                    <a:p>
                      <a:pPr algn="r" fontAlgn="b"/>
                      <a:r>
                        <a:rPr lang="en-US" sz="2000" b="0" i="0" u="none" strike="noStrike" baseline="0" dirty="0">
                          <a:solidFill>
                            <a:srgbClr val="000000"/>
                          </a:solidFill>
                          <a:effectLst/>
                          <a:latin typeface="Calibri" panose="020F0502020204030204" pitchFamily="34" charset="0"/>
                        </a:rPr>
                        <a:t>$8,779</a:t>
                      </a:r>
                    </a:p>
                  </a:txBody>
                  <a:tcPr marL="9525" marR="9525" marT="9525" marB="0" anchor="b"/>
                </a:tc>
                <a:extLst>
                  <a:ext uri="{0D108BD9-81ED-4DB2-BD59-A6C34878D82A}">
                    <a16:rowId xmlns:a16="http://schemas.microsoft.com/office/drawing/2014/main" val="2784984011"/>
                  </a:ext>
                </a:extLst>
              </a:tr>
              <a:tr h="329122">
                <a:tc>
                  <a:txBody>
                    <a:bodyPr/>
                    <a:lstStyle/>
                    <a:p>
                      <a:pPr algn="l" fontAlgn="b"/>
                      <a:r>
                        <a:rPr lang="en-US" sz="2000" b="0" i="0" u="none" strike="noStrike" dirty="0">
                          <a:solidFill>
                            <a:srgbClr val="000000"/>
                          </a:solidFill>
                          <a:effectLst/>
                          <a:latin typeface="Calibri" panose="020F0502020204030204" pitchFamily="34" charset="0"/>
                        </a:rPr>
                        <a:t>Private Nonprofit</a:t>
                      </a:r>
                    </a:p>
                  </a:txBody>
                  <a:tcPr marL="9525" marR="9525" marT="9525" marB="0" anchor="b"/>
                </a:tc>
                <a:tc>
                  <a:txBody>
                    <a:bodyPr/>
                    <a:lstStyle/>
                    <a:p>
                      <a:pPr algn="r" fontAlgn="b"/>
                      <a:r>
                        <a:rPr lang="en-US" sz="2000" b="0" i="0" u="none" strike="noStrike" baseline="0" dirty="0">
                          <a:solidFill>
                            <a:srgbClr val="000000"/>
                          </a:solidFill>
                          <a:effectLst/>
                          <a:latin typeface="Calibri" panose="020F0502020204030204" pitchFamily="34" charset="0"/>
                        </a:rPr>
                        <a:t>$58,865</a:t>
                      </a:r>
                    </a:p>
                  </a:txBody>
                  <a:tcPr marL="9525" marR="9525" marT="9525" marB="0" anchor="b"/>
                </a:tc>
                <a:tc>
                  <a:txBody>
                    <a:bodyPr/>
                    <a:lstStyle/>
                    <a:p>
                      <a:pPr algn="r" fontAlgn="b"/>
                      <a:r>
                        <a:rPr lang="en-US" sz="2000" b="0" i="0" u="none" strike="noStrike" baseline="0" dirty="0">
                          <a:solidFill>
                            <a:srgbClr val="000000"/>
                          </a:solidFill>
                          <a:effectLst/>
                          <a:latin typeface="Calibri" panose="020F0502020204030204" pitchFamily="34" charset="0"/>
                        </a:rPr>
                        <a:t>$31,463</a:t>
                      </a:r>
                    </a:p>
                  </a:txBody>
                  <a:tcPr marL="9525" marR="9525" marT="9525" marB="0" anchor="b"/>
                </a:tc>
                <a:tc>
                  <a:txBody>
                    <a:bodyPr/>
                    <a:lstStyle/>
                    <a:p>
                      <a:pPr algn="r" fontAlgn="b"/>
                      <a:r>
                        <a:rPr lang="en-US" sz="2000" b="0" i="0" u="none" strike="noStrike" dirty="0">
                          <a:solidFill>
                            <a:srgbClr val="000000"/>
                          </a:solidFill>
                          <a:effectLst/>
                          <a:latin typeface="Calibri" panose="020F0502020204030204" pitchFamily="34" charset="0"/>
                        </a:rPr>
                        <a:t>$18,451</a:t>
                      </a:r>
                    </a:p>
                  </a:txBody>
                  <a:tcPr marL="9525" marR="9525" marT="9525" marB="0" anchor="b"/>
                </a:tc>
                <a:tc>
                  <a:txBody>
                    <a:bodyPr/>
                    <a:lstStyle/>
                    <a:p>
                      <a:pPr algn="r" fontAlgn="b"/>
                      <a:r>
                        <a:rPr lang="en-US" sz="2000" b="0" i="0" u="none" strike="noStrike" dirty="0">
                          <a:solidFill>
                            <a:srgbClr val="000000"/>
                          </a:solidFill>
                          <a:effectLst/>
                          <a:latin typeface="Calibri" panose="020F0502020204030204" pitchFamily="34" charset="0"/>
                        </a:rPr>
                        <a:t>$12,518</a:t>
                      </a:r>
                    </a:p>
                  </a:txBody>
                  <a:tcPr marL="9525" marR="9525" marT="9525" marB="0" anchor="b"/>
                </a:tc>
                <a:tc>
                  <a:txBody>
                    <a:bodyPr/>
                    <a:lstStyle/>
                    <a:p>
                      <a:pPr algn="r" fontAlgn="b"/>
                      <a:r>
                        <a:rPr lang="en-US" sz="2000" b="0" i="0" u="none" strike="noStrike" baseline="0" dirty="0">
                          <a:solidFill>
                            <a:srgbClr val="000000"/>
                          </a:solidFill>
                          <a:effectLst/>
                          <a:latin typeface="Calibri" panose="020F0502020204030204" pitchFamily="34" charset="0"/>
                        </a:rPr>
                        <a:t>$10,677</a:t>
                      </a:r>
                    </a:p>
                  </a:txBody>
                  <a:tcPr marL="9525" marR="9525" marT="9525" marB="0" anchor="b"/>
                </a:tc>
                <a:tc>
                  <a:txBody>
                    <a:bodyPr/>
                    <a:lstStyle/>
                    <a:p>
                      <a:pPr algn="r" fontAlgn="b"/>
                      <a:r>
                        <a:rPr lang="en-US" sz="2000" b="0" i="0" u="none" strike="noStrike" baseline="0" dirty="0">
                          <a:solidFill>
                            <a:srgbClr val="000000"/>
                          </a:solidFill>
                          <a:effectLst/>
                          <a:latin typeface="Calibri" panose="020F0502020204030204" pitchFamily="34" charset="0"/>
                        </a:rPr>
                        <a:t>$7,649</a:t>
                      </a:r>
                    </a:p>
                  </a:txBody>
                  <a:tcPr marL="9525" marR="9525" marT="9525" marB="0" anchor="b"/>
                </a:tc>
                <a:extLst>
                  <a:ext uri="{0D108BD9-81ED-4DB2-BD59-A6C34878D82A}">
                    <a16:rowId xmlns:a16="http://schemas.microsoft.com/office/drawing/2014/main" val="1576350814"/>
                  </a:ext>
                </a:extLst>
              </a:tr>
              <a:tr h="335605">
                <a:tc>
                  <a:txBody>
                    <a:bodyPr/>
                    <a:lstStyle/>
                    <a:p>
                      <a:pPr algn="l" fontAlgn="b"/>
                      <a:r>
                        <a:rPr lang="en-US" sz="2000" b="0" i="0" u="none" strike="noStrike">
                          <a:solidFill>
                            <a:srgbClr val="000000"/>
                          </a:solidFill>
                          <a:effectLst/>
                          <a:latin typeface="Calibri" panose="020F0502020204030204" pitchFamily="34" charset="0"/>
                        </a:rPr>
                        <a:t>For-profit</a:t>
                      </a:r>
                    </a:p>
                  </a:txBody>
                  <a:tcPr marL="9525" marR="9525" marT="9525" marB="0" anchor="b"/>
                </a:tc>
                <a:tc>
                  <a:txBody>
                    <a:bodyPr/>
                    <a:lstStyle/>
                    <a:p>
                      <a:pPr algn="r" fontAlgn="b"/>
                      <a:r>
                        <a:rPr lang="en-US" sz="2000" b="0" i="0" u="none" strike="noStrike" baseline="0" dirty="0">
                          <a:solidFill>
                            <a:srgbClr val="000000"/>
                          </a:solidFill>
                          <a:effectLst/>
                          <a:latin typeface="Calibri" panose="020F0502020204030204" pitchFamily="34" charset="0"/>
                        </a:rPr>
                        <a:t>NA</a:t>
                      </a:r>
                    </a:p>
                  </a:txBody>
                  <a:tcPr marL="9525" marR="9525" marT="9525" marB="0" anchor="b"/>
                </a:tc>
                <a:tc>
                  <a:txBody>
                    <a:bodyPr/>
                    <a:lstStyle/>
                    <a:p>
                      <a:pPr algn="r" fontAlgn="b"/>
                      <a:r>
                        <a:rPr lang="en-US" sz="2000" b="0" i="0" u="none" strike="noStrike" baseline="0" dirty="0">
                          <a:solidFill>
                            <a:srgbClr val="000000"/>
                          </a:solidFill>
                          <a:effectLst/>
                          <a:latin typeface="Calibri" panose="020F0502020204030204" pitchFamily="34" charset="0"/>
                        </a:rPr>
                        <a:t>NA</a:t>
                      </a:r>
                    </a:p>
                  </a:txBody>
                  <a:tcPr marL="9525" marR="9525" marT="9525" marB="0" anchor="b"/>
                </a:tc>
                <a:tc>
                  <a:txBody>
                    <a:bodyPr/>
                    <a:lstStyle/>
                    <a:p>
                      <a:pPr algn="r" fontAlgn="b"/>
                      <a:r>
                        <a:rPr lang="en-US" sz="2000" b="0" i="0" u="none" strike="noStrike">
                          <a:solidFill>
                            <a:srgbClr val="000000"/>
                          </a:solidFill>
                          <a:effectLst/>
                          <a:latin typeface="Calibri" panose="020F0502020204030204" pitchFamily="34" charset="0"/>
                        </a:rPr>
                        <a:t>$6,237</a:t>
                      </a:r>
                    </a:p>
                  </a:txBody>
                  <a:tcPr marL="9525" marR="9525" marT="9525" marB="0" anchor="b"/>
                </a:tc>
                <a:tc>
                  <a:txBody>
                    <a:bodyPr/>
                    <a:lstStyle/>
                    <a:p>
                      <a:pPr algn="r" fontAlgn="b"/>
                      <a:r>
                        <a:rPr lang="en-US" sz="2000" b="0" i="0" u="none" strike="noStrike">
                          <a:solidFill>
                            <a:srgbClr val="000000"/>
                          </a:solidFill>
                          <a:effectLst/>
                          <a:latin typeface="Calibri" panose="020F0502020204030204" pitchFamily="34" charset="0"/>
                        </a:rPr>
                        <a:t>$6,197</a:t>
                      </a:r>
                    </a:p>
                  </a:txBody>
                  <a:tcPr marL="9525" marR="9525" marT="9525" marB="0" anchor="b"/>
                </a:tc>
                <a:tc>
                  <a:txBody>
                    <a:bodyPr/>
                    <a:lstStyle/>
                    <a:p>
                      <a:pPr algn="r" fontAlgn="b"/>
                      <a:r>
                        <a:rPr lang="en-US" sz="2000" b="0" i="0" u="none" strike="noStrike" baseline="0" dirty="0">
                          <a:solidFill>
                            <a:srgbClr val="000000"/>
                          </a:solidFill>
                          <a:effectLst/>
                          <a:latin typeface="Calibri" panose="020F0502020204030204" pitchFamily="34" charset="0"/>
                        </a:rPr>
                        <a:t>$3,749</a:t>
                      </a:r>
                    </a:p>
                  </a:txBody>
                  <a:tcPr marL="9525" marR="9525" marT="9525" marB="0" anchor="b"/>
                </a:tc>
                <a:tc>
                  <a:txBody>
                    <a:bodyPr/>
                    <a:lstStyle/>
                    <a:p>
                      <a:pPr algn="r" fontAlgn="b"/>
                      <a:r>
                        <a:rPr lang="en-US" sz="2000" b="0" i="0" u="none" strike="noStrike" baseline="0" dirty="0">
                          <a:solidFill>
                            <a:srgbClr val="000000"/>
                          </a:solidFill>
                          <a:effectLst/>
                          <a:latin typeface="Calibri" panose="020F0502020204030204" pitchFamily="34" charset="0"/>
                        </a:rPr>
                        <a:t>$2,468</a:t>
                      </a:r>
                    </a:p>
                  </a:txBody>
                  <a:tcPr marL="9525" marR="9525" marT="9525" marB="0" anchor="b"/>
                </a:tc>
                <a:extLst>
                  <a:ext uri="{0D108BD9-81ED-4DB2-BD59-A6C34878D82A}">
                    <a16:rowId xmlns:a16="http://schemas.microsoft.com/office/drawing/2014/main" val="4082305212"/>
                  </a:ext>
                </a:extLst>
              </a:tr>
              <a:tr h="335605">
                <a:tc>
                  <a:txBody>
                    <a:bodyPr/>
                    <a:lstStyle/>
                    <a:p>
                      <a:pPr algn="l" fontAlgn="b"/>
                      <a:r>
                        <a:rPr lang="en-US" sz="2000" b="0" i="0" u="none" strike="noStrike" dirty="0">
                          <a:solidFill>
                            <a:srgbClr val="000000"/>
                          </a:solidFill>
                          <a:effectLst/>
                          <a:latin typeface="Calibri" panose="020F0502020204030204" pitchFamily="34" charset="0"/>
                        </a:rPr>
                        <a:t>All</a:t>
                      </a:r>
                    </a:p>
                  </a:txBody>
                  <a:tcPr marL="9525" marR="9525" marT="9525" marB="0" anchor="b"/>
                </a:tc>
                <a:tc>
                  <a:txBody>
                    <a:bodyPr/>
                    <a:lstStyle/>
                    <a:p>
                      <a:pPr algn="r" fontAlgn="b"/>
                      <a:r>
                        <a:rPr lang="en-US" sz="2000" b="0" i="0" u="none" strike="noStrike" baseline="0">
                          <a:solidFill>
                            <a:srgbClr val="000000"/>
                          </a:solidFill>
                          <a:effectLst/>
                          <a:latin typeface="Calibri" panose="020F0502020204030204" pitchFamily="34" charset="0"/>
                        </a:rPr>
                        <a:t>$51,555</a:t>
                      </a:r>
                    </a:p>
                  </a:txBody>
                  <a:tcPr marL="9525" marR="9525" marT="9525" marB="0" anchor="b"/>
                </a:tc>
                <a:tc>
                  <a:txBody>
                    <a:bodyPr/>
                    <a:lstStyle/>
                    <a:p>
                      <a:pPr algn="r" fontAlgn="b"/>
                      <a:r>
                        <a:rPr lang="en-US" sz="2000" b="0" i="0" u="none" strike="noStrike" baseline="0" dirty="0">
                          <a:solidFill>
                            <a:srgbClr val="000000"/>
                          </a:solidFill>
                          <a:effectLst/>
                          <a:latin typeface="Calibri" panose="020F0502020204030204" pitchFamily="34" charset="0"/>
                        </a:rPr>
                        <a:t>$28,934</a:t>
                      </a:r>
                    </a:p>
                  </a:txBody>
                  <a:tcPr marL="9525" marR="9525" marT="9525" marB="0" anchor="b"/>
                </a:tc>
                <a:tc>
                  <a:txBody>
                    <a:bodyPr/>
                    <a:lstStyle/>
                    <a:p>
                      <a:pPr algn="r" fontAlgn="b"/>
                      <a:r>
                        <a:rPr lang="en-US" sz="2000" b="0" i="0" u="none" strike="noStrike">
                          <a:solidFill>
                            <a:srgbClr val="000000"/>
                          </a:solidFill>
                          <a:effectLst/>
                          <a:latin typeface="Calibri" panose="020F0502020204030204" pitchFamily="34" charset="0"/>
                        </a:rPr>
                        <a:t>$16,343</a:t>
                      </a:r>
                    </a:p>
                  </a:txBody>
                  <a:tcPr marL="9525" marR="9525" marT="9525" marB="0" anchor="b"/>
                </a:tc>
                <a:tc>
                  <a:txBody>
                    <a:bodyPr/>
                    <a:lstStyle/>
                    <a:p>
                      <a:pPr algn="r" fontAlgn="b"/>
                      <a:r>
                        <a:rPr lang="en-US" sz="2000" b="0" i="0" u="none" strike="noStrike">
                          <a:solidFill>
                            <a:srgbClr val="000000"/>
                          </a:solidFill>
                          <a:effectLst/>
                          <a:latin typeface="Calibri" panose="020F0502020204030204" pitchFamily="34" charset="0"/>
                        </a:rPr>
                        <a:t>$11,787</a:t>
                      </a:r>
                    </a:p>
                  </a:txBody>
                  <a:tcPr marL="9525" marR="9525" marT="9525" marB="0" anchor="b"/>
                </a:tc>
                <a:tc>
                  <a:txBody>
                    <a:bodyPr/>
                    <a:lstStyle/>
                    <a:p>
                      <a:pPr algn="r" fontAlgn="b"/>
                      <a:r>
                        <a:rPr lang="en-US" sz="2000" b="0" i="0" u="none" strike="noStrike" baseline="0">
                          <a:solidFill>
                            <a:srgbClr val="000000"/>
                          </a:solidFill>
                          <a:effectLst/>
                          <a:latin typeface="Calibri" panose="020F0502020204030204" pitchFamily="34" charset="0"/>
                        </a:rPr>
                        <a:t>$10,843</a:t>
                      </a:r>
                    </a:p>
                  </a:txBody>
                  <a:tcPr marL="9525" marR="9525" marT="9525" marB="0" anchor="b"/>
                </a:tc>
                <a:tc>
                  <a:txBody>
                    <a:bodyPr/>
                    <a:lstStyle/>
                    <a:p>
                      <a:pPr algn="r" fontAlgn="b"/>
                      <a:r>
                        <a:rPr lang="en-US" sz="2000" b="0" i="0" u="none" strike="noStrike" baseline="0" dirty="0">
                          <a:solidFill>
                            <a:srgbClr val="000000"/>
                          </a:solidFill>
                          <a:effectLst/>
                          <a:latin typeface="Calibri" panose="020F0502020204030204" pitchFamily="34" charset="0"/>
                        </a:rPr>
                        <a:t>$8,241</a:t>
                      </a:r>
                    </a:p>
                  </a:txBody>
                  <a:tcPr marL="9525" marR="9525" marT="9525" marB="0" anchor="b"/>
                </a:tc>
                <a:extLst>
                  <a:ext uri="{0D108BD9-81ED-4DB2-BD59-A6C34878D82A}">
                    <a16:rowId xmlns:a16="http://schemas.microsoft.com/office/drawing/2014/main" val="3472599547"/>
                  </a:ext>
                </a:extLst>
              </a:tr>
            </a:tbl>
          </a:graphicData>
        </a:graphic>
      </p:graphicFrame>
      <p:sp>
        <p:nvSpPr>
          <p:cNvPr id="5" name="TextBox 4">
            <a:extLst>
              <a:ext uri="{FF2B5EF4-FFF2-40B4-BE49-F238E27FC236}">
                <a16:creationId xmlns:a16="http://schemas.microsoft.com/office/drawing/2014/main" id="{5904D85D-E799-A84A-BE0F-CB222C929566}"/>
              </a:ext>
            </a:extLst>
          </p:cNvPr>
          <p:cNvSpPr txBox="1"/>
          <p:nvPr/>
        </p:nvSpPr>
        <p:spPr>
          <a:xfrm>
            <a:off x="601754" y="6308209"/>
            <a:ext cx="1476494" cy="307777"/>
          </a:xfrm>
          <a:prstGeom prst="rect">
            <a:avLst/>
          </a:prstGeom>
          <a:noFill/>
        </p:spPr>
        <p:txBody>
          <a:bodyPr wrap="square" rtlCol="0">
            <a:spAutoFit/>
          </a:bodyPr>
          <a:lstStyle/>
          <a:p>
            <a:r>
              <a:rPr lang="en-US" sz="1400" dirty="0"/>
              <a:t>Source: IPEDS</a:t>
            </a:r>
          </a:p>
        </p:txBody>
      </p:sp>
      <p:sp>
        <p:nvSpPr>
          <p:cNvPr id="6" name="TextBox 5">
            <a:extLst>
              <a:ext uri="{FF2B5EF4-FFF2-40B4-BE49-F238E27FC236}">
                <a16:creationId xmlns:a16="http://schemas.microsoft.com/office/drawing/2014/main" id="{B44A15EC-636A-9946-BE51-F06FA813993F}"/>
              </a:ext>
            </a:extLst>
          </p:cNvPr>
          <p:cNvSpPr txBox="1"/>
          <p:nvPr/>
        </p:nvSpPr>
        <p:spPr>
          <a:xfrm>
            <a:off x="443341" y="5384879"/>
            <a:ext cx="11748659" cy="923330"/>
          </a:xfrm>
          <a:prstGeom prst="rect">
            <a:avLst/>
          </a:prstGeom>
          <a:noFill/>
        </p:spPr>
        <p:txBody>
          <a:bodyPr wrap="square" rtlCol="0">
            <a:spAutoFit/>
          </a:bodyPr>
          <a:lstStyle/>
          <a:p>
            <a:endParaRPr lang="en-US" dirty="0"/>
          </a:p>
          <a:p>
            <a:endParaRPr lang="en-US" dirty="0"/>
          </a:p>
          <a:p>
            <a:r>
              <a:rPr lang="en-US" dirty="0"/>
              <a:t>*Graduate students assumed to cost 3 times undergraduate cost</a:t>
            </a:r>
          </a:p>
        </p:txBody>
      </p:sp>
    </p:spTree>
    <p:extLst>
      <p:ext uri="{BB962C8B-B14F-4D97-AF65-F5344CB8AC3E}">
        <p14:creationId xmlns:p14="http://schemas.microsoft.com/office/powerpoint/2010/main" val="642972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BC221-12DE-2A4D-A792-384402B124CE}"/>
              </a:ext>
            </a:extLst>
          </p:cNvPr>
          <p:cNvSpPr>
            <a:spLocks noGrp="1"/>
          </p:cNvSpPr>
          <p:nvPr>
            <p:ph type="title"/>
          </p:nvPr>
        </p:nvSpPr>
        <p:spPr/>
        <p:txBody>
          <a:bodyPr>
            <a:normAutofit/>
          </a:bodyPr>
          <a:lstStyle/>
          <a:p>
            <a:r>
              <a:rPr lang="en-US" sz="3600" b="1" dirty="0"/>
              <a:t>The distribution of endowment assets plays a big role in the unequal distribution of resources.</a:t>
            </a:r>
          </a:p>
        </p:txBody>
      </p:sp>
      <p:sp>
        <p:nvSpPr>
          <p:cNvPr id="3" name="Content Placeholder 2">
            <a:extLst>
              <a:ext uri="{FF2B5EF4-FFF2-40B4-BE49-F238E27FC236}">
                <a16:creationId xmlns:a16="http://schemas.microsoft.com/office/drawing/2014/main" id="{78A33F29-3203-1D43-903B-FA9E9140300A}"/>
              </a:ext>
            </a:extLst>
          </p:cNvPr>
          <p:cNvSpPr>
            <a:spLocks noGrp="1"/>
          </p:cNvSpPr>
          <p:nvPr>
            <p:ph idx="1"/>
          </p:nvPr>
        </p:nvSpPr>
        <p:spPr>
          <a:xfrm>
            <a:off x="838200" y="2268970"/>
            <a:ext cx="10515600" cy="4351338"/>
          </a:xfrm>
        </p:spPr>
        <p:txBody>
          <a:bodyPr/>
          <a:lstStyle/>
          <a:p>
            <a:pPr marL="285750" indent="-285750"/>
            <a:r>
              <a:rPr lang="en-US" dirty="0"/>
              <a:t>Half of the endowment assets (and 5% of the students) are in the most selective institutions.</a:t>
            </a:r>
          </a:p>
          <a:p>
            <a:pPr marL="285750" indent="-285750"/>
            <a:endParaRPr lang="en-US" dirty="0"/>
          </a:p>
          <a:p>
            <a:pPr marL="285750" indent="-285750"/>
            <a:r>
              <a:rPr lang="en-US" dirty="0"/>
              <a:t>In the private nonprofit sector, 68% of the endowment assets (and 14% of the students) are in the most selective institutions</a:t>
            </a:r>
          </a:p>
        </p:txBody>
      </p:sp>
    </p:spTree>
    <p:extLst>
      <p:ext uri="{BB962C8B-B14F-4D97-AF65-F5344CB8AC3E}">
        <p14:creationId xmlns:p14="http://schemas.microsoft.com/office/powerpoint/2010/main" val="13947543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A8496-AE8F-DA4C-95A0-826EBF89AA5E}"/>
              </a:ext>
            </a:extLst>
          </p:cNvPr>
          <p:cNvSpPr>
            <a:spLocks noGrp="1"/>
          </p:cNvSpPr>
          <p:nvPr>
            <p:ph type="title"/>
          </p:nvPr>
        </p:nvSpPr>
        <p:spPr>
          <a:xfrm>
            <a:off x="838200" y="0"/>
            <a:ext cx="10515600" cy="794602"/>
          </a:xfrm>
        </p:spPr>
        <p:txBody>
          <a:bodyPr/>
          <a:lstStyle/>
          <a:p>
            <a:r>
              <a:rPr lang="en-US" b="1" dirty="0"/>
              <a:t>Who goes to very selective institutions?</a:t>
            </a:r>
          </a:p>
        </p:txBody>
      </p:sp>
      <p:graphicFrame>
        <p:nvGraphicFramePr>
          <p:cNvPr id="4" name="Table 3">
            <a:extLst>
              <a:ext uri="{FF2B5EF4-FFF2-40B4-BE49-F238E27FC236}">
                <a16:creationId xmlns:a16="http://schemas.microsoft.com/office/drawing/2014/main" id="{73E92D4F-FED3-7C4B-8650-B598F33EE26F}"/>
              </a:ext>
            </a:extLst>
          </p:cNvPr>
          <p:cNvGraphicFramePr>
            <a:graphicFrameLocks noGrp="1"/>
          </p:cNvGraphicFramePr>
          <p:nvPr>
            <p:extLst>
              <p:ext uri="{D42A27DB-BD31-4B8C-83A1-F6EECF244321}">
                <p14:modId xmlns:p14="http://schemas.microsoft.com/office/powerpoint/2010/main" val="1371199866"/>
              </p:ext>
            </p:extLst>
          </p:nvPr>
        </p:nvGraphicFramePr>
        <p:xfrm>
          <a:off x="1237786" y="1045210"/>
          <a:ext cx="8654583" cy="4271010"/>
        </p:xfrm>
        <a:graphic>
          <a:graphicData uri="http://schemas.openxmlformats.org/drawingml/2006/table">
            <a:tbl>
              <a:tblPr firstRow="1" bandRow="1">
                <a:tableStyleId>{5C22544A-7EE6-4342-B048-85BDC9FD1C3A}</a:tableStyleId>
              </a:tblPr>
              <a:tblGrid>
                <a:gridCol w="2884861">
                  <a:extLst>
                    <a:ext uri="{9D8B030D-6E8A-4147-A177-3AD203B41FA5}">
                      <a16:colId xmlns:a16="http://schemas.microsoft.com/office/drawing/2014/main" val="3563164122"/>
                    </a:ext>
                  </a:extLst>
                </a:gridCol>
                <a:gridCol w="2884861">
                  <a:extLst>
                    <a:ext uri="{9D8B030D-6E8A-4147-A177-3AD203B41FA5}">
                      <a16:colId xmlns:a16="http://schemas.microsoft.com/office/drawing/2014/main" val="3118859611"/>
                    </a:ext>
                  </a:extLst>
                </a:gridCol>
                <a:gridCol w="2884861">
                  <a:extLst>
                    <a:ext uri="{9D8B030D-6E8A-4147-A177-3AD203B41FA5}">
                      <a16:colId xmlns:a16="http://schemas.microsoft.com/office/drawing/2014/main" val="4160350375"/>
                    </a:ext>
                  </a:extLst>
                </a:gridCol>
              </a:tblGrid>
              <a:tr h="0">
                <a:tc>
                  <a:txBody>
                    <a:bodyPr/>
                    <a:lstStyle/>
                    <a:p>
                      <a:pPr algn="l" fontAlgn="b"/>
                      <a:r>
                        <a:rPr lang="en-US" sz="2000" b="0" i="0" u="none" strike="noStrike" dirty="0">
                          <a:solidFill>
                            <a:srgbClr val="000000"/>
                          </a:solidFill>
                          <a:effectLst/>
                          <a:latin typeface="Calibri" panose="020F0502020204030204" pitchFamily="34" charset="0"/>
                        </a:rPr>
                        <a:t> </a:t>
                      </a:r>
                    </a:p>
                  </a:txBody>
                  <a:tcPr marL="9525" marR="9525" marT="9525" marB="0" anchor="b"/>
                </a:tc>
                <a:tc gridSpan="2">
                  <a:txBody>
                    <a:bodyPr/>
                    <a:lstStyle/>
                    <a:p>
                      <a:pPr algn="ctr" fontAlgn="b"/>
                      <a:r>
                        <a:rPr lang="en-US" sz="2000" b="0" i="0" u="none" strike="noStrike" dirty="0">
                          <a:solidFill>
                            <a:schemeClr val="bg1"/>
                          </a:solidFill>
                          <a:effectLst/>
                          <a:latin typeface="Calibri" panose="020F0502020204030204" pitchFamily="34" charset="0"/>
                        </a:rPr>
                        <a:t>Very selective</a:t>
                      </a:r>
                    </a:p>
                  </a:txBody>
                  <a:tcPr marL="9525" marR="9525" marT="9525" marB="0" anchor="b"/>
                </a:tc>
                <a:tc hMerge="1">
                  <a:txBody>
                    <a:bodyPr/>
                    <a:lstStyle/>
                    <a:p>
                      <a:endParaRPr lang="en-US"/>
                    </a:p>
                  </a:txBody>
                  <a:tcPr/>
                </a:tc>
                <a:extLst>
                  <a:ext uri="{0D108BD9-81ED-4DB2-BD59-A6C34878D82A}">
                    <a16:rowId xmlns:a16="http://schemas.microsoft.com/office/drawing/2014/main" val="2805211545"/>
                  </a:ext>
                </a:extLst>
              </a:tr>
              <a:tr h="370840">
                <a:tc>
                  <a:txBody>
                    <a:bodyPr/>
                    <a:lstStyle/>
                    <a:p>
                      <a:pPr algn="l" fontAlgn="b"/>
                      <a:r>
                        <a:rPr lang="en-US" sz="2000" b="0" i="0" u="none" strike="noStrike" dirty="0">
                          <a:solidFill>
                            <a:srgbClr val="000000"/>
                          </a:solidFill>
                          <a:effectLst/>
                          <a:latin typeface="Calibri" panose="020F0502020204030204" pitchFamily="34" charset="0"/>
                        </a:rPr>
                        <a:t> </a:t>
                      </a:r>
                    </a:p>
                  </a:txBody>
                  <a:tcPr marL="9525" marR="9525" marT="9525" marB="0" anchor="b"/>
                </a:tc>
                <a:tc>
                  <a:txBody>
                    <a:bodyPr/>
                    <a:lstStyle/>
                    <a:p>
                      <a:pPr algn="ctr" fontAlgn="b"/>
                      <a:r>
                        <a:rPr lang="en-US" sz="2000" b="0" i="0" u="none" strike="noStrike" dirty="0">
                          <a:solidFill>
                            <a:srgbClr val="000000"/>
                          </a:solidFill>
                          <a:effectLst/>
                          <a:latin typeface="Calibri" panose="020F0502020204030204" pitchFamily="34" charset="0"/>
                        </a:rPr>
                        <a:t>Share of all undergraduates</a:t>
                      </a:r>
                    </a:p>
                  </a:txBody>
                  <a:tcPr marL="9525" marR="9525" marT="9525" marB="0" anchor="b"/>
                </a:tc>
                <a:tc>
                  <a:txBody>
                    <a:bodyPr/>
                    <a:lstStyle/>
                    <a:p>
                      <a:pPr algn="ctr" fontAlgn="b"/>
                      <a:r>
                        <a:rPr lang="en-US" sz="2000" b="0" i="0" u="none" strike="noStrike" dirty="0">
                          <a:solidFill>
                            <a:srgbClr val="000000"/>
                          </a:solidFill>
                          <a:effectLst/>
                          <a:latin typeface="Calibri" panose="020F0502020204030204" pitchFamily="34" charset="0"/>
                        </a:rPr>
                        <a:t>Share of undergraduates at four-year institutions</a:t>
                      </a:r>
                    </a:p>
                  </a:txBody>
                  <a:tcPr marL="9525" marR="9525" marT="9525" marB="0" anchor="b"/>
                </a:tc>
                <a:extLst>
                  <a:ext uri="{0D108BD9-81ED-4DB2-BD59-A6C34878D82A}">
                    <a16:rowId xmlns:a16="http://schemas.microsoft.com/office/drawing/2014/main" val="659030827"/>
                  </a:ext>
                </a:extLst>
              </a:tr>
              <a:tr h="370840">
                <a:tc>
                  <a:txBody>
                    <a:bodyPr/>
                    <a:lstStyle/>
                    <a:p>
                      <a:pPr algn="l" fontAlgn="b"/>
                      <a:r>
                        <a:rPr lang="en-US" sz="2000" b="0" i="0" u="none" strike="noStrike" dirty="0">
                          <a:solidFill>
                            <a:srgbClr val="000000"/>
                          </a:solidFill>
                          <a:effectLst/>
                          <a:latin typeface="Calibri" panose="020F0502020204030204" pitchFamily="34" charset="0"/>
                        </a:rPr>
                        <a:t>All</a:t>
                      </a:r>
                    </a:p>
                  </a:txBody>
                  <a:tcPr marL="9525" marR="9525" marT="9525" marB="0" anchor="b"/>
                </a:tc>
                <a:tc>
                  <a:txBody>
                    <a:bodyPr/>
                    <a:lstStyle/>
                    <a:p>
                      <a:pPr algn="ctr" fontAlgn="b"/>
                      <a:r>
                        <a:rPr lang="en-US" sz="2000" b="0" i="0" u="none" strike="noStrike">
                          <a:solidFill>
                            <a:srgbClr val="000000"/>
                          </a:solidFill>
                          <a:effectLst/>
                          <a:latin typeface="Calibri" panose="020F0502020204030204" pitchFamily="34" charset="0"/>
                        </a:rPr>
                        <a:t>10%</a:t>
                      </a:r>
                    </a:p>
                  </a:txBody>
                  <a:tcPr marL="9525" marR="9525" marT="9525" marB="0" anchor="b"/>
                </a:tc>
                <a:tc>
                  <a:txBody>
                    <a:bodyPr/>
                    <a:lstStyle/>
                    <a:p>
                      <a:pPr algn="ctr" fontAlgn="b"/>
                      <a:r>
                        <a:rPr lang="en-US" sz="2000" b="0" i="0" u="none" strike="noStrike">
                          <a:solidFill>
                            <a:srgbClr val="000000"/>
                          </a:solidFill>
                          <a:effectLst/>
                          <a:latin typeface="Calibri" panose="020F0502020204030204" pitchFamily="34" charset="0"/>
                        </a:rPr>
                        <a:t>17%</a:t>
                      </a:r>
                    </a:p>
                  </a:txBody>
                  <a:tcPr marL="9525" marR="9525" marT="9525" marB="0" anchor="b"/>
                </a:tc>
                <a:extLst>
                  <a:ext uri="{0D108BD9-81ED-4DB2-BD59-A6C34878D82A}">
                    <a16:rowId xmlns:a16="http://schemas.microsoft.com/office/drawing/2014/main" val="352133661"/>
                  </a:ext>
                </a:extLst>
              </a:tr>
              <a:tr h="370840">
                <a:tc>
                  <a:txBody>
                    <a:bodyPr/>
                    <a:lstStyle/>
                    <a:p>
                      <a:pPr algn="l" fontAlgn="b"/>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73405085"/>
                  </a:ext>
                </a:extLst>
              </a:tr>
              <a:tr h="370840">
                <a:tc>
                  <a:txBody>
                    <a:bodyPr/>
                    <a:lstStyle/>
                    <a:p>
                      <a:pPr algn="l" fontAlgn="b"/>
                      <a:r>
                        <a:rPr lang="en-US" sz="2000" b="0" i="0" u="none" strike="noStrike">
                          <a:solidFill>
                            <a:srgbClr val="000000"/>
                          </a:solidFill>
                          <a:effectLst/>
                          <a:latin typeface="Calibri" panose="020F0502020204030204" pitchFamily="34" charset="0"/>
                        </a:rPr>
                        <a:t>Independent</a:t>
                      </a:r>
                    </a:p>
                  </a:txBody>
                  <a:tcPr marL="9525" marR="9525" marT="9525" marB="0" anchor="b"/>
                </a:tc>
                <a:tc>
                  <a:txBody>
                    <a:bodyPr/>
                    <a:lstStyle/>
                    <a:p>
                      <a:pPr algn="ctr" fontAlgn="b"/>
                      <a:r>
                        <a:rPr lang="en-US" sz="2000" b="0" i="0" u="none" strike="noStrike">
                          <a:solidFill>
                            <a:srgbClr val="000000"/>
                          </a:solidFill>
                          <a:effectLst/>
                          <a:latin typeface="Calibri" panose="020F0502020204030204" pitchFamily="34" charset="0"/>
                        </a:rPr>
                        <a:t>5%</a:t>
                      </a:r>
                    </a:p>
                  </a:txBody>
                  <a:tcPr marL="9525" marR="9525" marT="9525" marB="0" anchor="b"/>
                </a:tc>
                <a:tc>
                  <a:txBody>
                    <a:bodyPr/>
                    <a:lstStyle/>
                    <a:p>
                      <a:pPr algn="ctr" fontAlgn="b"/>
                      <a:r>
                        <a:rPr lang="en-US" sz="2000" b="0" i="0" u="none" strike="noStrike">
                          <a:solidFill>
                            <a:srgbClr val="000000"/>
                          </a:solidFill>
                          <a:effectLst/>
                          <a:latin typeface="Calibri" panose="020F0502020204030204" pitchFamily="34" charset="0"/>
                        </a:rPr>
                        <a:t>10%</a:t>
                      </a:r>
                    </a:p>
                  </a:txBody>
                  <a:tcPr marL="9525" marR="9525" marT="9525" marB="0" anchor="b"/>
                </a:tc>
                <a:extLst>
                  <a:ext uri="{0D108BD9-81ED-4DB2-BD59-A6C34878D82A}">
                    <a16:rowId xmlns:a16="http://schemas.microsoft.com/office/drawing/2014/main" val="2174065502"/>
                  </a:ext>
                </a:extLst>
              </a:tr>
              <a:tr h="370840">
                <a:tc>
                  <a:txBody>
                    <a:bodyPr/>
                    <a:lstStyle/>
                    <a:p>
                      <a:pPr algn="l" fontAlgn="b"/>
                      <a:r>
                        <a:rPr lang="en-US" sz="2000" b="0" i="0" u="none" strike="noStrike">
                          <a:solidFill>
                            <a:srgbClr val="000000"/>
                          </a:solidFill>
                          <a:effectLst/>
                          <a:latin typeface="Calibri" panose="020F0502020204030204" pitchFamily="34" charset="0"/>
                        </a:rPr>
                        <a:t>Dependent</a:t>
                      </a:r>
                    </a:p>
                  </a:txBody>
                  <a:tcPr marL="9525" marR="9525" marT="9525" marB="0" anchor="b"/>
                </a:tc>
                <a:tc>
                  <a:txBody>
                    <a:bodyPr/>
                    <a:lstStyle/>
                    <a:p>
                      <a:pPr algn="ctr" fontAlgn="b"/>
                      <a:r>
                        <a:rPr lang="en-US" sz="2000" b="0" i="0" u="none" strike="noStrike">
                          <a:solidFill>
                            <a:srgbClr val="000000"/>
                          </a:solidFill>
                          <a:effectLst/>
                          <a:latin typeface="Calibri" panose="020F0502020204030204" pitchFamily="34" charset="0"/>
                        </a:rPr>
                        <a:t>14%</a:t>
                      </a:r>
                    </a:p>
                  </a:txBody>
                  <a:tcPr marL="9525" marR="9525" marT="9525" marB="0" anchor="b"/>
                </a:tc>
                <a:tc>
                  <a:txBody>
                    <a:bodyPr/>
                    <a:lstStyle/>
                    <a:p>
                      <a:pPr algn="ctr" fontAlgn="b"/>
                      <a:r>
                        <a:rPr lang="en-US" sz="2000" b="0" i="0" u="none" strike="noStrike">
                          <a:solidFill>
                            <a:srgbClr val="000000"/>
                          </a:solidFill>
                          <a:effectLst/>
                          <a:latin typeface="Calibri" panose="020F0502020204030204" pitchFamily="34" charset="0"/>
                        </a:rPr>
                        <a:t>22%</a:t>
                      </a:r>
                    </a:p>
                  </a:txBody>
                  <a:tcPr marL="9525" marR="9525" marT="9525" marB="0" anchor="b"/>
                </a:tc>
                <a:extLst>
                  <a:ext uri="{0D108BD9-81ED-4DB2-BD59-A6C34878D82A}">
                    <a16:rowId xmlns:a16="http://schemas.microsoft.com/office/drawing/2014/main" val="1331220042"/>
                  </a:ext>
                </a:extLst>
              </a:tr>
              <a:tr h="370840">
                <a:tc>
                  <a:txBody>
                    <a:bodyPr/>
                    <a:lstStyle/>
                    <a:p>
                      <a:pPr algn="l" fontAlgn="b"/>
                      <a:r>
                        <a:rPr lang="en-US" sz="2000" b="0" i="0" u="none" strike="noStrike">
                          <a:solidFill>
                            <a:srgbClr val="000000"/>
                          </a:solidFill>
                          <a:effectLst/>
                          <a:latin typeface="Calibri" panose="020F0502020204030204" pitchFamily="34" charset="0"/>
                        </a:rPr>
                        <a:t>   Less than $27,900 (25%)</a:t>
                      </a:r>
                    </a:p>
                  </a:txBody>
                  <a:tcPr marL="9525" marR="9525" marT="9525" marB="0" anchor="b"/>
                </a:tc>
                <a:tc>
                  <a:txBody>
                    <a:bodyPr/>
                    <a:lstStyle/>
                    <a:p>
                      <a:pPr algn="ctr" fontAlgn="b"/>
                      <a:r>
                        <a:rPr lang="en-US" sz="2000" b="0" i="0" u="none" strike="noStrike">
                          <a:solidFill>
                            <a:srgbClr val="000000"/>
                          </a:solidFill>
                          <a:effectLst/>
                          <a:latin typeface="Calibri" panose="020F0502020204030204" pitchFamily="34" charset="0"/>
                        </a:rPr>
                        <a:t>10%</a:t>
                      </a:r>
                    </a:p>
                  </a:txBody>
                  <a:tcPr marL="9525" marR="9525" marT="9525" marB="0" anchor="b"/>
                </a:tc>
                <a:tc>
                  <a:txBody>
                    <a:bodyPr/>
                    <a:lstStyle/>
                    <a:p>
                      <a:pPr algn="ctr" fontAlgn="b"/>
                      <a:r>
                        <a:rPr lang="en-US" sz="2000" b="0" i="0" u="none" strike="noStrike">
                          <a:solidFill>
                            <a:srgbClr val="000000"/>
                          </a:solidFill>
                          <a:effectLst/>
                          <a:latin typeface="Calibri" panose="020F0502020204030204" pitchFamily="34" charset="0"/>
                        </a:rPr>
                        <a:t>18%</a:t>
                      </a:r>
                    </a:p>
                  </a:txBody>
                  <a:tcPr marL="9525" marR="9525" marT="9525" marB="0" anchor="b"/>
                </a:tc>
                <a:extLst>
                  <a:ext uri="{0D108BD9-81ED-4DB2-BD59-A6C34878D82A}">
                    <a16:rowId xmlns:a16="http://schemas.microsoft.com/office/drawing/2014/main" val="4007746870"/>
                  </a:ext>
                </a:extLst>
              </a:tr>
              <a:tr h="370840">
                <a:tc>
                  <a:txBody>
                    <a:bodyPr/>
                    <a:lstStyle/>
                    <a:p>
                      <a:pPr algn="l" fontAlgn="b"/>
                      <a:r>
                        <a:rPr lang="en-US" sz="2000" b="0" i="0" u="none" strike="noStrike">
                          <a:solidFill>
                            <a:srgbClr val="000000"/>
                          </a:solidFill>
                          <a:effectLst/>
                          <a:latin typeface="Calibri" panose="020F0502020204030204" pitchFamily="34" charset="0"/>
                        </a:rPr>
                        <a:t>   $27,900-$62,999 (25%)</a:t>
                      </a:r>
                    </a:p>
                  </a:txBody>
                  <a:tcPr marL="9525" marR="9525" marT="9525" marB="0" anchor="b"/>
                </a:tc>
                <a:tc>
                  <a:txBody>
                    <a:bodyPr/>
                    <a:lstStyle/>
                    <a:p>
                      <a:pPr algn="ctr" fontAlgn="b"/>
                      <a:r>
                        <a:rPr lang="en-US" sz="2000" b="0" i="0" u="none" strike="noStrike">
                          <a:solidFill>
                            <a:srgbClr val="000000"/>
                          </a:solidFill>
                          <a:effectLst/>
                          <a:latin typeface="Calibri" panose="020F0502020204030204" pitchFamily="34" charset="0"/>
                        </a:rPr>
                        <a:t>11%</a:t>
                      </a:r>
                    </a:p>
                  </a:txBody>
                  <a:tcPr marL="9525" marR="9525" marT="9525" marB="0" anchor="b"/>
                </a:tc>
                <a:tc>
                  <a:txBody>
                    <a:bodyPr/>
                    <a:lstStyle/>
                    <a:p>
                      <a:pPr algn="ctr" fontAlgn="b"/>
                      <a:r>
                        <a:rPr lang="en-US" sz="2000" b="0" i="0" u="none" strike="noStrike">
                          <a:solidFill>
                            <a:srgbClr val="000000"/>
                          </a:solidFill>
                          <a:effectLst/>
                          <a:latin typeface="Calibri" panose="020F0502020204030204" pitchFamily="34" charset="0"/>
                        </a:rPr>
                        <a:t>18%</a:t>
                      </a:r>
                    </a:p>
                  </a:txBody>
                  <a:tcPr marL="9525" marR="9525" marT="9525" marB="0" anchor="b"/>
                </a:tc>
                <a:extLst>
                  <a:ext uri="{0D108BD9-81ED-4DB2-BD59-A6C34878D82A}">
                    <a16:rowId xmlns:a16="http://schemas.microsoft.com/office/drawing/2014/main" val="3768297128"/>
                  </a:ext>
                </a:extLst>
              </a:tr>
              <a:tr h="370840">
                <a:tc>
                  <a:txBody>
                    <a:bodyPr/>
                    <a:lstStyle/>
                    <a:p>
                      <a:pPr algn="l" fontAlgn="b"/>
                      <a:r>
                        <a:rPr lang="en-US" sz="2000" b="0" i="0" u="none" strike="noStrike">
                          <a:solidFill>
                            <a:srgbClr val="000000"/>
                          </a:solidFill>
                          <a:effectLst/>
                          <a:latin typeface="Calibri" panose="020F0502020204030204" pitchFamily="34" charset="0"/>
                        </a:rPr>
                        <a:t>   $63,000-$113,499 (25%)</a:t>
                      </a:r>
                    </a:p>
                  </a:txBody>
                  <a:tcPr marL="9525" marR="9525" marT="9525" marB="0" anchor="b"/>
                </a:tc>
                <a:tc>
                  <a:txBody>
                    <a:bodyPr/>
                    <a:lstStyle/>
                    <a:p>
                      <a:pPr algn="ctr" fontAlgn="b"/>
                      <a:r>
                        <a:rPr lang="en-US" sz="2000" b="0" i="0" u="none" strike="noStrike">
                          <a:solidFill>
                            <a:srgbClr val="000000"/>
                          </a:solidFill>
                          <a:effectLst/>
                          <a:latin typeface="Calibri" panose="020F0502020204030204" pitchFamily="34" charset="0"/>
                        </a:rPr>
                        <a:t>13%</a:t>
                      </a:r>
                    </a:p>
                  </a:txBody>
                  <a:tcPr marL="9525" marR="9525" marT="9525" marB="0" anchor="b"/>
                </a:tc>
                <a:tc>
                  <a:txBody>
                    <a:bodyPr/>
                    <a:lstStyle/>
                    <a:p>
                      <a:pPr algn="ctr" fontAlgn="b"/>
                      <a:r>
                        <a:rPr lang="en-US" sz="2000" b="0" i="0" u="none" strike="noStrike">
                          <a:solidFill>
                            <a:srgbClr val="000000"/>
                          </a:solidFill>
                          <a:effectLst/>
                          <a:latin typeface="Calibri" panose="020F0502020204030204" pitchFamily="34" charset="0"/>
                        </a:rPr>
                        <a:t>20%</a:t>
                      </a:r>
                    </a:p>
                  </a:txBody>
                  <a:tcPr marL="9525" marR="9525" marT="9525" marB="0" anchor="b"/>
                </a:tc>
                <a:extLst>
                  <a:ext uri="{0D108BD9-81ED-4DB2-BD59-A6C34878D82A}">
                    <a16:rowId xmlns:a16="http://schemas.microsoft.com/office/drawing/2014/main" val="2239932878"/>
                  </a:ext>
                </a:extLst>
              </a:tr>
              <a:tr h="370840">
                <a:tc>
                  <a:txBody>
                    <a:bodyPr/>
                    <a:lstStyle/>
                    <a:p>
                      <a:pPr algn="l" fontAlgn="b"/>
                      <a:r>
                        <a:rPr lang="en-US" sz="2000" b="0" i="0" u="none" strike="noStrike">
                          <a:solidFill>
                            <a:srgbClr val="000000"/>
                          </a:solidFill>
                          <a:effectLst/>
                          <a:latin typeface="Calibri" panose="020F0502020204030204" pitchFamily="34" charset="0"/>
                        </a:rPr>
                        <a:t>   $113,500-$199,999 (18%)</a:t>
                      </a:r>
                    </a:p>
                  </a:txBody>
                  <a:tcPr marL="9525" marR="9525" marT="9525" marB="0" anchor="b"/>
                </a:tc>
                <a:tc>
                  <a:txBody>
                    <a:bodyPr/>
                    <a:lstStyle/>
                    <a:p>
                      <a:pPr algn="ctr" fontAlgn="b"/>
                      <a:r>
                        <a:rPr lang="en-US" sz="2000" b="0" i="0" u="none" strike="noStrike">
                          <a:solidFill>
                            <a:srgbClr val="000000"/>
                          </a:solidFill>
                          <a:effectLst/>
                          <a:latin typeface="Calibri" panose="020F0502020204030204" pitchFamily="34" charset="0"/>
                        </a:rPr>
                        <a:t>21%</a:t>
                      </a:r>
                    </a:p>
                  </a:txBody>
                  <a:tcPr marL="9525" marR="9525" marT="9525" marB="0" anchor="b"/>
                </a:tc>
                <a:tc>
                  <a:txBody>
                    <a:bodyPr/>
                    <a:lstStyle/>
                    <a:p>
                      <a:pPr algn="ctr" fontAlgn="b"/>
                      <a:r>
                        <a:rPr lang="en-US" sz="2000" b="0" i="0" u="none" strike="noStrike">
                          <a:solidFill>
                            <a:srgbClr val="000000"/>
                          </a:solidFill>
                          <a:effectLst/>
                          <a:latin typeface="Calibri" panose="020F0502020204030204" pitchFamily="34" charset="0"/>
                        </a:rPr>
                        <a:t>27%</a:t>
                      </a:r>
                    </a:p>
                  </a:txBody>
                  <a:tcPr marL="9525" marR="9525" marT="9525" marB="0" anchor="b"/>
                </a:tc>
                <a:extLst>
                  <a:ext uri="{0D108BD9-81ED-4DB2-BD59-A6C34878D82A}">
                    <a16:rowId xmlns:a16="http://schemas.microsoft.com/office/drawing/2014/main" val="2644962563"/>
                  </a:ext>
                </a:extLst>
              </a:tr>
              <a:tr h="370840">
                <a:tc>
                  <a:txBody>
                    <a:bodyPr/>
                    <a:lstStyle/>
                    <a:p>
                      <a:pPr algn="l" fontAlgn="b"/>
                      <a:r>
                        <a:rPr lang="en-US" sz="2000" b="0" i="0" u="none" strike="noStrike" dirty="0">
                          <a:solidFill>
                            <a:srgbClr val="000000"/>
                          </a:solidFill>
                          <a:effectLst/>
                          <a:latin typeface="Calibri" panose="020F0502020204030204" pitchFamily="34" charset="0"/>
                        </a:rPr>
                        <a:t>   $200,000 or more (7%)</a:t>
                      </a:r>
                    </a:p>
                  </a:txBody>
                  <a:tcPr marL="9525" marR="9525" marT="9525" marB="0" anchor="b"/>
                </a:tc>
                <a:tc>
                  <a:txBody>
                    <a:bodyPr/>
                    <a:lstStyle/>
                    <a:p>
                      <a:pPr algn="ctr" fontAlgn="b"/>
                      <a:r>
                        <a:rPr lang="en-US" sz="2000" b="0" i="0" u="none" strike="noStrike">
                          <a:solidFill>
                            <a:srgbClr val="000000"/>
                          </a:solidFill>
                          <a:effectLst/>
                          <a:latin typeface="Calibri" panose="020F0502020204030204" pitchFamily="34" charset="0"/>
                        </a:rPr>
                        <a:t>33%</a:t>
                      </a:r>
                    </a:p>
                  </a:txBody>
                  <a:tcPr marL="9525" marR="9525" marT="9525" marB="0" anchor="b"/>
                </a:tc>
                <a:tc>
                  <a:txBody>
                    <a:bodyPr/>
                    <a:lstStyle/>
                    <a:p>
                      <a:pPr algn="ctr" fontAlgn="b"/>
                      <a:r>
                        <a:rPr lang="en-US" sz="2000" b="0" i="0" u="none" strike="noStrike" dirty="0">
                          <a:solidFill>
                            <a:srgbClr val="000000"/>
                          </a:solidFill>
                          <a:effectLst/>
                          <a:latin typeface="Calibri" panose="020F0502020204030204" pitchFamily="34" charset="0"/>
                        </a:rPr>
                        <a:t>38%</a:t>
                      </a:r>
                    </a:p>
                  </a:txBody>
                  <a:tcPr marL="9525" marR="9525" marT="9525" marB="0" anchor="b"/>
                </a:tc>
                <a:extLst>
                  <a:ext uri="{0D108BD9-81ED-4DB2-BD59-A6C34878D82A}">
                    <a16:rowId xmlns:a16="http://schemas.microsoft.com/office/drawing/2014/main" val="3643351960"/>
                  </a:ext>
                </a:extLst>
              </a:tr>
            </a:tbl>
          </a:graphicData>
        </a:graphic>
      </p:graphicFrame>
      <p:sp>
        <p:nvSpPr>
          <p:cNvPr id="5" name="TextBox 4">
            <a:extLst>
              <a:ext uri="{FF2B5EF4-FFF2-40B4-BE49-F238E27FC236}">
                <a16:creationId xmlns:a16="http://schemas.microsoft.com/office/drawing/2014/main" id="{7624BDE0-4236-A949-B619-C1A13D240AB9}"/>
              </a:ext>
            </a:extLst>
          </p:cNvPr>
          <p:cNvSpPr txBox="1"/>
          <p:nvPr/>
        </p:nvSpPr>
        <p:spPr>
          <a:xfrm>
            <a:off x="457200" y="5812790"/>
            <a:ext cx="8509765" cy="584775"/>
          </a:xfrm>
          <a:prstGeom prst="rect">
            <a:avLst/>
          </a:prstGeom>
          <a:noFill/>
        </p:spPr>
        <p:txBody>
          <a:bodyPr wrap="none" rtlCol="0">
            <a:spAutoFit/>
          </a:bodyPr>
          <a:lstStyle/>
          <a:p>
            <a:r>
              <a:rPr lang="en-US" sz="1400" dirty="0"/>
              <a:t>Source: National Postsecondary Student Aid Study 2016</a:t>
            </a:r>
          </a:p>
          <a:p>
            <a:r>
              <a:rPr lang="en-US" sz="1400" dirty="0"/>
              <a:t>Note: Very selective institutions include the top 25% of institutions in terms of admission rate and SAT/ACT scores</a:t>
            </a:r>
            <a:r>
              <a:rPr lang="en-US" dirty="0"/>
              <a:t>.</a:t>
            </a:r>
          </a:p>
        </p:txBody>
      </p:sp>
    </p:spTree>
    <p:extLst>
      <p:ext uri="{BB962C8B-B14F-4D97-AF65-F5344CB8AC3E}">
        <p14:creationId xmlns:p14="http://schemas.microsoft.com/office/powerpoint/2010/main" val="25939574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555C4-1414-D244-A345-E562B40B62A8}"/>
              </a:ext>
            </a:extLst>
          </p:cNvPr>
          <p:cNvSpPr>
            <a:spLocks noGrp="1"/>
          </p:cNvSpPr>
          <p:nvPr>
            <p:ph type="title"/>
          </p:nvPr>
        </p:nvSpPr>
        <p:spPr>
          <a:xfrm>
            <a:off x="447907" y="409730"/>
            <a:ext cx="11383537" cy="1325563"/>
          </a:xfrm>
        </p:spPr>
        <p:txBody>
          <a:bodyPr>
            <a:normAutofit/>
          </a:bodyPr>
          <a:lstStyle/>
          <a:p>
            <a:r>
              <a:rPr lang="en-US" sz="4000" b="1" dirty="0"/>
              <a:t>Some issues that don’t matter to admission for the majority of students and colleges</a:t>
            </a:r>
          </a:p>
        </p:txBody>
      </p:sp>
      <p:sp>
        <p:nvSpPr>
          <p:cNvPr id="3" name="Content Placeholder 2">
            <a:extLst>
              <a:ext uri="{FF2B5EF4-FFF2-40B4-BE49-F238E27FC236}">
                <a16:creationId xmlns:a16="http://schemas.microsoft.com/office/drawing/2014/main" id="{02AFD741-A540-EE4A-8DC4-EEA90A3D30C6}"/>
              </a:ext>
            </a:extLst>
          </p:cNvPr>
          <p:cNvSpPr>
            <a:spLocks noGrp="1"/>
          </p:cNvSpPr>
          <p:nvPr>
            <p:ph idx="1"/>
          </p:nvPr>
        </p:nvSpPr>
        <p:spPr>
          <a:xfrm>
            <a:off x="838200" y="2129883"/>
            <a:ext cx="10515600" cy="4047080"/>
          </a:xfrm>
        </p:spPr>
        <p:txBody>
          <a:bodyPr/>
          <a:lstStyle/>
          <a:p>
            <a:r>
              <a:rPr lang="en-US" sz="3200" dirty="0"/>
              <a:t>Affirmative action in admissions</a:t>
            </a:r>
          </a:p>
          <a:p>
            <a:r>
              <a:rPr lang="en-US" sz="3200" dirty="0"/>
              <a:t>Test scores</a:t>
            </a:r>
          </a:p>
          <a:p>
            <a:r>
              <a:rPr lang="en-US" sz="3200" dirty="0"/>
              <a:t>College essays</a:t>
            </a:r>
          </a:p>
          <a:p>
            <a:r>
              <a:rPr lang="en-US" sz="3200" dirty="0"/>
              <a:t>Decision day</a:t>
            </a:r>
          </a:p>
          <a:p>
            <a:r>
              <a:rPr lang="en-US" sz="3200" dirty="0"/>
              <a:t>US News rankings</a:t>
            </a:r>
          </a:p>
          <a:p>
            <a:endParaRPr lang="en-US" dirty="0"/>
          </a:p>
        </p:txBody>
      </p:sp>
    </p:spTree>
    <p:extLst>
      <p:ext uri="{BB962C8B-B14F-4D97-AF65-F5344CB8AC3E}">
        <p14:creationId xmlns:p14="http://schemas.microsoft.com/office/powerpoint/2010/main" val="10939695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1934</TotalTime>
  <Words>2117</Words>
  <Application>Microsoft Office PowerPoint</Application>
  <PresentationFormat>Widescreen</PresentationFormat>
  <Paragraphs>302</Paragraphs>
  <Slides>22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22</vt:i4>
      </vt:variant>
    </vt:vector>
  </HeadingPairs>
  <TitlesOfParts>
    <vt:vector size="31" baseType="lpstr">
      <vt:lpstr>Arial</vt:lpstr>
      <vt:lpstr>Calibri</vt:lpstr>
      <vt:lpstr>Calibri Light</vt:lpstr>
      <vt:lpstr>Courier New</vt:lpstr>
      <vt:lpstr>Georgia</vt:lpstr>
      <vt:lpstr>Symbol</vt:lpstr>
      <vt:lpstr>Times New Roman</vt:lpstr>
      <vt:lpstr>Wingdings</vt:lpstr>
      <vt:lpstr>Office Theme</vt:lpstr>
      <vt:lpstr>Selective College Admissions in Context</vt:lpstr>
      <vt:lpstr>Improving the admission process requires a broader focus on the higher education system.</vt:lpstr>
      <vt:lpstr>How can we increase the public trust in higher education?</vt:lpstr>
      <vt:lpstr>40% of undergraduate students attend public two-year or for-profit institutions.</vt:lpstr>
      <vt:lpstr>A small share of students in four-year institutions have access to a large share of resources.</vt:lpstr>
      <vt:lpstr>Average spending per FTE student is 3.51 to 4.75 times as high in the most selective institutions as in the least selective institutions. </vt:lpstr>
      <vt:lpstr>The distribution of endowment assets plays a big role in the unequal distribution of resources.</vt:lpstr>
      <vt:lpstr>Who goes to very selective institutions?</vt:lpstr>
      <vt:lpstr>Some issues that don’t matter to admission for the majority of students and colleges</vt:lpstr>
      <vt:lpstr> Most Americans look at selective colleges and universities from the outside, but these institutions are very inwardly focused. </vt:lpstr>
      <vt:lpstr>Analogy to shareholder capitalism?</vt:lpstr>
      <vt:lpstr>The Business Roundtable wants to broaden its mission beyond serving shareholders.</vt:lpstr>
      <vt:lpstr>Do selective institutions have responsibilities beyond their internal understanding of success? </vt:lpstr>
      <vt:lpstr>Do selective colleges share any responsibility for students other than their own enrollees?</vt:lpstr>
      <vt:lpstr>Diversifying enrollment is not enough</vt:lpstr>
      <vt:lpstr>Institutions with significant resources should have a broader focus.</vt:lpstr>
      <vt:lpstr>What can / do institutions do beyond their walls?</vt:lpstr>
      <vt:lpstr>Can we define student outcomes in a more meaningful way?</vt:lpstr>
      <vt:lpstr>Inequality/ mobility conversations buy into this focus on money</vt:lpstr>
      <vt:lpstr>What can we learn from the Varsity Blues scandal?</vt:lpstr>
      <vt:lpstr>In the end, can selective admissions be justified in a world of unequal opportunity?</vt:lpstr>
      <vt:lpstr>It will take more than modifying the admissions process to make a real difference.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mcpherson</dc:creator>
  <cp:lastModifiedBy>Chung, Emily</cp:lastModifiedBy>
  <cp:revision>43</cp:revision>
  <dcterms:created xsi:type="dcterms:W3CDTF">2020-01-05T19:48:47Z</dcterms:created>
  <dcterms:modified xsi:type="dcterms:W3CDTF">2020-01-23T21:16:29Z</dcterms:modified>
</cp:coreProperties>
</file>