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63" r:id="rId3"/>
    <p:sldId id="342" r:id="rId4"/>
    <p:sldId id="368" r:id="rId5"/>
    <p:sldId id="369" r:id="rId6"/>
    <p:sldId id="370" r:id="rId7"/>
    <p:sldId id="372" r:id="rId8"/>
    <p:sldId id="373" r:id="rId9"/>
    <p:sldId id="367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9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286">
          <p15:clr>
            <a:srgbClr val="A4A3A4"/>
          </p15:clr>
        </p15:guide>
        <p15:guide id="4" pos="3385">
          <p15:clr>
            <a:srgbClr val="A4A3A4"/>
          </p15:clr>
        </p15:guide>
        <p15:guide id="5" pos="4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D4E"/>
    <a:srgbClr val="006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8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678" y="78"/>
      </p:cViewPr>
      <p:guideLst>
        <p:guide orient="horz" pos="3889"/>
        <p:guide orient="horz" pos="1008"/>
        <p:guide orient="horz" pos="286"/>
        <p:guide pos="3385"/>
        <p:guide pos="4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4-year</a:t>
            </a:r>
            <a:r>
              <a:rPr lang="en-US" baseline="0" dirty="0" smtClean="0"/>
              <a:t> s</a:t>
            </a:r>
            <a:r>
              <a:rPr lang="en-US" dirty="0" smtClean="0"/>
              <a:t>ticker</a:t>
            </a:r>
            <a:r>
              <a:rPr lang="en-US" baseline="0" dirty="0" smtClean="0"/>
              <a:t> and net TFRB, 2019 $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4174241488872E-2"/>
          <c:y val="0.13154699803149605"/>
          <c:w val="0.82124713705677355"/>
          <c:h val="0.792712352362204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Sticker TFRB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Sheet1!$B$2:$B$31</c:f>
              <c:numCache>
                <c:formatCode>_("$"* #,##0_);_("$"* \(#,##0\);_("$"* "-"??_);_(@_)</c:formatCode>
                <c:ptCount val="30"/>
                <c:pt idx="0">
                  <c:v>9980</c:v>
                </c:pt>
                <c:pt idx="1">
                  <c:v>10270</c:v>
                </c:pt>
                <c:pt idx="2">
                  <c:v>10650</c:v>
                </c:pt>
                <c:pt idx="3">
                  <c:v>11030</c:v>
                </c:pt>
                <c:pt idx="4">
                  <c:v>11450</c:v>
                </c:pt>
                <c:pt idx="5">
                  <c:v>11340</c:v>
                </c:pt>
                <c:pt idx="6">
                  <c:v>11670</c:v>
                </c:pt>
                <c:pt idx="7">
                  <c:v>11940</c:v>
                </c:pt>
                <c:pt idx="8">
                  <c:v>12220</c:v>
                </c:pt>
                <c:pt idx="9">
                  <c:v>12440</c:v>
                </c:pt>
                <c:pt idx="10">
                  <c:v>12530</c:v>
                </c:pt>
                <c:pt idx="11">
                  <c:v>13050</c:v>
                </c:pt>
                <c:pt idx="12">
                  <c:v>13780</c:v>
                </c:pt>
                <c:pt idx="13">
                  <c:v>14690</c:v>
                </c:pt>
                <c:pt idx="14">
                  <c:v>15420</c:v>
                </c:pt>
                <c:pt idx="15">
                  <c:v>15910</c:v>
                </c:pt>
                <c:pt idx="16">
                  <c:v>16190</c:v>
                </c:pt>
                <c:pt idx="17">
                  <c:v>16700</c:v>
                </c:pt>
                <c:pt idx="18">
                  <c:v>16760</c:v>
                </c:pt>
                <c:pt idx="19">
                  <c:v>18160</c:v>
                </c:pt>
                <c:pt idx="20">
                  <c:v>19040</c:v>
                </c:pt>
                <c:pt idx="21">
                  <c:v>19490</c:v>
                </c:pt>
                <c:pt idx="22">
                  <c:v>19960</c:v>
                </c:pt>
                <c:pt idx="23">
                  <c:v>20190</c:v>
                </c:pt>
                <c:pt idx="24">
                  <c:v>20390</c:v>
                </c:pt>
                <c:pt idx="25">
                  <c:v>21040</c:v>
                </c:pt>
                <c:pt idx="26">
                  <c:v>21480</c:v>
                </c:pt>
                <c:pt idx="27">
                  <c:v>21790</c:v>
                </c:pt>
                <c:pt idx="28">
                  <c:v>21790</c:v>
                </c:pt>
                <c:pt idx="29">
                  <c:v>21950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D9-44D3-A115-AE81978678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Net TFRB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Sheet1!$C$2:$C$31</c:f>
              <c:numCache>
                <c:formatCode>_("$"* #,##0_);_("$"* \(#,##0\);_("$"* "-"??_);_(@_)</c:formatCode>
                <c:ptCount val="30"/>
                <c:pt idx="0">
                  <c:v>8390</c:v>
                </c:pt>
                <c:pt idx="1">
                  <c:v>8470</c:v>
                </c:pt>
                <c:pt idx="2">
                  <c:v>8660</c:v>
                </c:pt>
                <c:pt idx="3">
                  <c:v>8930</c:v>
                </c:pt>
                <c:pt idx="4">
                  <c:v>9190</c:v>
                </c:pt>
                <c:pt idx="5">
                  <c:v>8990</c:v>
                </c:pt>
                <c:pt idx="6">
                  <c:v>9220</c:v>
                </c:pt>
                <c:pt idx="7">
                  <c:v>9340</c:v>
                </c:pt>
                <c:pt idx="8">
                  <c:v>9010</c:v>
                </c:pt>
                <c:pt idx="9">
                  <c:v>9070</c:v>
                </c:pt>
                <c:pt idx="10">
                  <c:v>9030</c:v>
                </c:pt>
                <c:pt idx="11">
                  <c:v>9330</c:v>
                </c:pt>
                <c:pt idx="12">
                  <c:v>9830</c:v>
                </c:pt>
                <c:pt idx="13">
                  <c:v>10540</c:v>
                </c:pt>
                <c:pt idx="14">
                  <c:v>11160</c:v>
                </c:pt>
                <c:pt idx="15">
                  <c:v>11640</c:v>
                </c:pt>
                <c:pt idx="16">
                  <c:v>11850</c:v>
                </c:pt>
                <c:pt idx="17">
                  <c:v>12200</c:v>
                </c:pt>
                <c:pt idx="18">
                  <c:v>11700</c:v>
                </c:pt>
                <c:pt idx="19">
                  <c:v>11880</c:v>
                </c:pt>
                <c:pt idx="20">
                  <c:v>12340</c:v>
                </c:pt>
                <c:pt idx="21">
                  <c:v>13310</c:v>
                </c:pt>
                <c:pt idx="22">
                  <c:v>13810</c:v>
                </c:pt>
                <c:pt idx="23">
                  <c:v>13880</c:v>
                </c:pt>
                <c:pt idx="24">
                  <c:v>13990</c:v>
                </c:pt>
                <c:pt idx="25">
                  <c:v>14590</c:v>
                </c:pt>
                <c:pt idx="26">
                  <c:v>15120</c:v>
                </c:pt>
                <c:pt idx="27">
                  <c:v>15210</c:v>
                </c:pt>
                <c:pt idx="28">
                  <c:v>15220</c:v>
                </c:pt>
                <c:pt idx="29">
                  <c:v>15380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D9-44D3-A115-AE81978678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Sticker TFRB2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Sheet1!$D$2:$D$31</c:f>
              <c:numCache>
                <c:formatCode>_("$"* #,##0_);_("$"* \(#,##0\);_("$"* "-"??_);_(@_)</c:formatCode>
                <c:ptCount val="30"/>
                <c:pt idx="0">
                  <c:v>26520</c:v>
                </c:pt>
                <c:pt idx="1">
                  <c:v>26730</c:v>
                </c:pt>
                <c:pt idx="2">
                  <c:v>27450</c:v>
                </c:pt>
                <c:pt idx="3">
                  <c:v>28070</c:v>
                </c:pt>
                <c:pt idx="4">
                  <c:v>28530</c:v>
                </c:pt>
                <c:pt idx="5">
                  <c:v>29240</c:v>
                </c:pt>
                <c:pt idx="6">
                  <c:v>30000</c:v>
                </c:pt>
                <c:pt idx="7">
                  <c:v>30950</c:v>
                </c:pt>
                <c:pt idx="8">
                  <c:v>32170</c:v>
                </c:pt>
                <c:pt idx="9">
                  <c:v>33060</c:v>
                </c:pt>
                <c:pt idx="10">
                  <c:v>33020</c:v>
                </c:pt>
                <c:pt idx="11">
                  <c:v>34490</c:v>
                </c:pt>
                <c:pt idx="12">
                  <c:v>35430</c:v>
                </c:pt>
                <c:pt idx="13">
                  <c:v>36360</c:v>
                </c:pt>
                <c:pt idx="14">
                  <c:v>37210</c:v>
                </c:pt>
                <c:pt idx="15">
                  <c:v>37740</c:v>
                </c:pt>
                <c:pt idx="16">
                  <c:v>38450</c:v>
                </c:pt>
                <c:pt idx="17">
                  <c:v>39400</c:v>
                </c:pt>
                <c:pt idx="18">
                  <c:v>39430</c:v>
                </c:pt>
                <c:pt idx="19">
                  <c:v>41780</c:v>
                </c:pt>
                <c:pt idx="20">
                  <c:v>42920</c:v>
                </c:pt>
                <c:pt idx="21">
                  <c:v>43120</c:v>
                </c:pt>
                <c:pt idx="22">
                  <c:v>44180</c:v>
                </c:pt>
                <c:pt idx="23">
                  <c:v>44990</c:v>
                </c:pt>
                <c:pt idx="24">
                  <c:v>45710</c:v>
                </c:pt>
                <c:pt idx="25">
                  <c:v>47170</c:v>
                </c:pt>
                <c:pt idx="26">
                  <c:v>48350</c:v>
                </c:pt>
                <c:pt idx="27">
                  <c:v>49020</c:v>
                </c:pt>
                <c:pt idx="28">
                  <c:v>49160</c:v>
                </c:pt>
                <c:pt idx="29">
                  <c:v>49870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D9-44D3-A115-AE81978678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Net TFRB2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Sheet1!$E$2:$E$31</c:f>
              <c:numCache>
                <c:formatCode>_("$"* #,##0_);_("$"* \(#,##0\);_("$"* "-"??_);_(@_)</c:formatCode>
                <c:ptCount val="30"/>
                <c:pt idx="0">
                  <c:v>20760</c:v>
                </c:pt>
                <c:pt idx="1">
                  <c:v>20040</c:v>
                </c:pt>
                <c:pt idx="2">
                  <c:v>19870</c:v>
                </c:pt>
                <c:pt idx="3">
                  <c:v>20010</c:v>
                </c:pt>
                <c:pt idx="4">
                  <c:v>20050</c:v>
                </c:pt>
                <c:pt idx="5">
                  <c:v>20540</c:v>
                </c:pt>
                <c:pt idx="6">
                  <c:v>21100</c:v>
                </c:pt>
                <c:pt idx="7">
                  <c:v>21710</c:v>
                </c:pt>
                <c:pt idx="8">
                  <c:v>22030</c:v>
                </c:pt>
                <c:pt idx="9">
                  <c:v>22600</c:v>
                </c:pt>
                <c:pt idx="10">
                  <c:v>22550</c:v>
                </c:pt>
                <c:pt idx="11">
                  <c:v>23940</c:v>
                </c:pt>
                <c:pt idx="12">
                  <c:v>24640</c:v>
                </c:pt>
                <c:pt idx="13">
                  <c:v>25020</c:v>
                </c:pt>
                <c:pt idx="14">
                  <c:v>25440</c:v>
                </c:pt>
                <c:pt idx="15">
                  <c:v>25600</c:v>
                </c:pt>
                <c:pt idx="16">
                  <c:v>25930</c:v>
                </c:pt>
                <c:pt idx="17">
                  <c:v>26350</c:v>
                </c:pt>
                <c:pt idx="18">
                  <c:v>25320</c:v>
                </c:pt>
                <c:pt idx="19">
                  <c:v>25070</c:v>
                </c:pt>
                <c:pt idx="20">
                  <c:v>24900</c:v>
                </c:pt>
                <c:pt idx="21">
                  <c:v>24880</c:v>
                </c:pt>
                <c:pt idx="22">
                  <c:v>25370</c:v>
                </c:pt>
                <c:pt idx="23">
                  <c:v>25520</c:v>
                </c:pt>
                <c:pt idx="24">
                  <c:v>25620</c:v>
                </c:pt>
                <c:pt idx="25">
                  <c:v>26470</c:v>
                </c:pt>
                <c:pt idx="26">
                  <c:v>27030</c:v>
                </c:pt>
                <c:pt idx="27">
                  <c:v>26890</c:v>
                </c:pt>
                <c:pt idx="28">
                  <c:v>26660</c:v>
                </c:pt>
                <c:pt idx="29">
                  <c:v>27370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D9-44D3-A115-AE8197867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66026272"/>
        <c:axId val="766026688"/>
      </c:lineChart>
      <c:catAx>
        <c:axId val="766026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026688"/>
        <c:crosses val="autoZero"/>
        <c:auto val="1"/>
        <c:lblAlgn val="ctr"/>
        <c:lblOffset val="100"/>
        <c:tickLblSkip val="2"/>
        <c:noMultiLvlLbl val="0"/>
      </c:catAx>
      <c:valAx>
        <c:axId val="766026688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02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Earnings advantage over HS diploma only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4174241488872E-2"/>
          <c:y val="0.13154699803149605"/>
          <c:w val="0.82124713705677355"/>
          <c:h val="0.79271235236220472"/>
        </c:manualLayout>
      </c:layout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Some college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097-48E3-924B-A6B4B5DFC52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97-48E3-924B-A6B4B5DFC5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97-48E3-924B-A6B4B5DFC52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97-48E3-924B-A6B4B5DFC5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97-48E3-924B-A6B4B5DFC5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97-48E3-924B-A6B4B5DFC5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97-48E3-924B-A6B4B5DFC5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97-48E3-924B-A6B4B5DFC5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97-48E3-924B-A6B4B5DFC5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97-48E3-924B-A6B4B5DFC5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097-48E3-924B-A6B4B5DFC52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97-48E3-924B-A6B4B5DFC52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097-48E3-924B-A6B4B5DFC52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97-48E3-924B-A6B4B5DFC52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097-48E3-924B-A6B4B5DFC52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97-48E3-924B-A6B4B5DFC529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97-48E3-924B-A6B4B5DFC529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97-48E3-924B-A6B4B5DFC529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097-48E3-924B-A6B4B5DFC5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20"/>
              <c:pt idx="0">
                <c:v>2000</c:v>
              </c:pt>
              <c:pt idx="1">
                <c:v>2001</c:v>
              </c:pt>
              <c:pt idx="2">
                <c:v>2002</c:v>
              </c:pt>
              <c:pt idx="3">
                <c:v>2003</c:v>
              </c:pt>
              <c:pt idx="4">
                <c:v>2004</c:v>
              </c:pt>
              <c:pt idx="5">
                <c:v>2005</c:v>
              </c:pt>
              <c:pt idx="6">
                <c:v>2006</c:v>
              </c:pt>
              <c:pt idx="7">
                <c:v>2007</c:v>
              </c:pt>
              <c:pt idx="8">
                <c:v>2008</c:v>
              </c:pt>
              <c:pt idx="9">
                <c:v>2009</c:v>
              </c:pt>
              <c:pt idx="10">
                <c:v>2010</c:v>
              </c:pt>
              <c:pt idx="11">
                <c:v>2011</c:v>
              </c:pt>
              <c:pt idx="12">
                <c:v>2012</c:v>
              </c:pt>
              <c:pt idx="13">
                <c:v>2013</c:v>
              </c:pt>
              <c:pt idx="14">
                <c:v>2014</c:v>
              </c:pt>
              <c:pt idx="15">
                <c:v>2015</c:v>
              </c:pt>
              <c:pt idx="16">
                <c:v>2016</c:v>
              </c:pt>
              <c:pt idx="17">
                <c:v>2017</c:v>
              </c:pt>
              <c:pt idx="18">
                <c:v>2018</c:v>
              </c:pt>
              <c:pt idx="19">
                <c:v>2019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Sheet1!$D$2:$D$21</c15:sqref>
                  </c15:fullRef>
                </c:ext>
              </c:extLst>
              <c:f>Sheet1!$D$2:$D$21</c:f>
              <c:numCache>
                <c:formatCode>0%</c:formatCode>
                <c:ptCount val="20"/>
                <c:pt idx="0">
                  <c:v>0.1857707509881423</c:v>
                </c:pt>
                <c:pt idx="1">
                  <c:v>0.18267419962335216</c:v>
                </c:pt>
                <c:pt idx="2">
                  <c:v>0.16420664206642066</c:v>
                </c:pt>
                <c:pt idx="3">
                  <c:v>0.16546762589928057</c:v>
                </c:pt>
                <c:pt idx="4">
                  <c:v>0.14802065404475043</c:v>
                </c:pt>
                <c:pt idx="5">
                  <c:v>0.15213675213675212</c:v>
                </c:pt>
                <c:pt idx="6">
                  <c:v>0.17252931323283083</c:v>
                </c:pt>
                <c:pt idx="7">
                  <c:v>0.14262295081967213</c:v>
                </c:pt>
                <c:pt idx="8">
                  <c:v>0.16155088852988692</c:v>
                </c:pt>
                <c:pt idx="9">
                  <c:v>0.15203761755485892</c:v>
                </c:pt>
                <c:pt idx="10">
                  <c:v>0.14849921011058451</c:v>
                </c:pt>
                <c:pt idx="11">
                  <c:v>0.1606864274570983</c:v>
                </c:pt>
                <c:pt idx="12">
                  <c:v>0.16228748068006182</c:v>
                </c:pt>
                <c:pt idx="13">
                  <c:v>0.16049382716049382</c:v>
                </c:pt>
                <c:pt idx="14">
                  <c:v>0.16114457831325302</c:v>
                </c:pt>
                <c:pt idx="15">
                  <c:v>9.7101449275362323E-2</c:v>
                </c:pt>
                <c:pt idx="16">
                  <c:v>0.1318051575931232</c:v>
                </c:pt>
                <c:pt idx="17">
                  <c:v>0.12044817927170869</c:v>
                </c:pt>
                <c:pt idx="18">
                  <c:v>0.14343163538873996</c:v>
                </c:pt>
                <c:pt idx="19">
                  <c:v>0.1646586345381526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97-48E3-924B-A6B4B5DFC529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BA only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097-48E3-924B-A6B4B5DFC5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097-48E3-924B-A6B4B5DFC52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097-48E3-924B-A6B4B5DFC5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097-48E3-924B-A6B4B5DFC5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097-48E3-924B-A6B4B5DFC5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097-48E3-924B-A6B4B5DFC5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097-48E3-924B-A6B4B5DFC5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097-48E3-924B-A6B4B5DFC5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097-48E3-924B-A6B4B5DFC5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097-48E3-924B-A6B4B5DFC52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097-48E3-924B-A6B4B5DFC52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097-48E3-924B-A6B4B5DFC52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097-48E3-924B-A6B4B5DFC52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097-48E3-924B-A6B4B5DFC52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097-48E3-924B-A6B4B5DFC529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E097-48E3-924B-A6B4B5DFC529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097-48E3-924B-A6B4B5DFC5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Sheet1!$A$2:$A$21</c15:sqref>
                  </c15:fullRef>
                </c:ext>
              </c:extLst>
              <c:f>Sheet1!$A$2:$A$21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Sheet1!$B$2:$B$21</c15:sqref>
                  </c15:fullRef>
                </c:ext>
              </c:extLst>
              <c:f>Sheet1!$B$2:$B$21</c:f>
              <c:numCache>
                <c:formatCode>0%</c:formatCode>
                <c:ptCount val="20"/>
                <c:pt idx="0">
                  <c:v>0.66007905138339917</c:v>
                </c:pt>
                <c:pt idx="1">
                  <c:v>0.62523540489642182</c:v>
                </c:pt>
                <c:pt idx="2">
                  <c:v>0.60332103321033215</c:v>
                </c:pt>
                <c:pt idx="3">
                  <c:v>0.62050359712230219</c:v>
                </c:pt>
                <c:pt idx="4">
                  <c:v>0.59208261617900171</c:v>
                </c:pt>
                <c:pt idx="5">
                  <c:v>0.63760683760683756</c:v>
                </c:pt>
                <c:pt idx="6">
                  <c:v>0.61809045226130654</c:v>
                </c:pt>
                <c:pt idx="7">
                  <c:v>0.62950819672131153</c:v>
                </c:pt>
                <c:pt idx="8">
                  <c:v>0.64135702746365109</c:v>
                </c:pt>
                <c:pt idx="9">
                  <c:v>0.59874608150470221</c:v>
                </c:pt>
                <c:pt idx="10">
                  <c:v>0.65718799368088465</c:v>
                </c:pt>
                <c:pt idx="11">
                  <c:v>0.67082683307332291</c:v>
                </c:pt>
                <c:pt idx="12">
                  <c:v>0.65533230293663058</c:v>
                </c:pt>
                <c:pt idx="13">
                  <c:v>0.74537037037037035</c:v>
                </c:pt>
                <c:pt idx="14">
                  <c:v>0.70331325301204817</c:v>
                </c:pt>
                <c:pt idx="15">
                  <c:v>0.65652173913043477</c:v>
                </c:pt>
                <c:pt idx="16">
                  <c:v>0.66332378223495703</c:v>
                </c:pt>
                <c:pt idx="17">
                  <c:v>0.6386554621848739</c:v>
                </c:pt>
                <c:pt idx="18">
                  <c:v>0.61528150134048254</c:v>
                </c:pt>
                <c:pt idx="19">
                  <c:v>0.68540829986613117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7-48E3-924B-A6B4B5DFC529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BA &amp; higher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E097-48E3-924B-A6B4B5DFC5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E097-48E3-924B-A6B4B5DFC52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E097-48E3-924B-A6B4B5DFC5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E097-48E3-924B-A6B4B5DFC5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E097-48E3-924B-A6B4B5DFC5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E097-48E3-924B-A6B4B5DFC5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E097-48E3-924B-A6B4B5DFC5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E097-48E3-924B-A6B4B5DFC5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E097-48E3-924B-A6B4B5DFC5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E097-48E3-924B-A6B4B5DFC52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E097-48E3-924B-A6B4B5DFC52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E097-48E3-924B-A6B4B5DFC52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E097-48E3-924B-A6B4B5DFC52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E097-48E3-924B-A6B4B5DFC52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E097-48E3-924B-A6B4B5DFC529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E097-48E3-924B-A6B4B5DFC529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E097-48E3-924B-A6B4B5DFC5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Sheet1!$A$2:$A$21</c15:sqref>
                  </c15:fullRef>
                </c:ext>
              </c:extLst>
              <c:f>Sheet1!$A$2:$A$21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Sheet1!$C$2:$C$31</c15:sqref>
                  </c15:fullRef>
                </c:ext>
              </c:extLst>
              <c:f>Sheet1!$C$2:$C$21</c:f>
              <c:numCache>
                <c:formatCode>0%</c:formatCode>
                <c:ptCount val="20"/>
                <c:pt idx="0">
                  <c:v>0.76679841897233203</c:v>
                </c:pt>
                <c:pt idx="1">
                  <c:v>0.74576271186440679</c:v>
                </c:pt>
                <c:pt idx="2">
                  <c:v>0.73985239852398521</c:v>
                </c:pt>
                <c:pt idx="3">
                  <c:v>0.73920863309352514</c:v>
                </c:pt>
                <c:pt idx="4">
                  <c:v>0.7142857142857143</c:v>
                </c:pt>
                <c:pt idx="5">
                  <c:v>0.75897435897435894</c:v>
                </c:pt>
                <c:pt idx="6">
                  <c:v>0.75209380234505863</c:v>
                </c:pt>
                <c:pt idx="7">
                  <c:v>0.78032786885245897</c:v>
                </c:pt>
                <c:pt idx="8">
                  <c:v>0.80129240710823912</c:v>
                </c:pt>
                <c:pt idx="9">
                  <c:v>0.75705329153605017</c:v>
                </c:pt>
                <c:pt idx="10">
                  <c:v>0.79936808846761453</c:v>
                </c:pt>
                <c:pt idx="11">
                  <c:v>0.80655226209048358</c:v>
                </c:pt>
                <c:pt idx="12">
                  <c:v>0.80525502318392583</c:v>
                </c:pt>
                <c:pt idx="13">
                  <c:v>0.88117283950617287</c:v>
                </c:pt>
                <c:pt idx="14">
                  <c:v>0.84337349397590367</c:v>
                </c:pt>
                <c:pt idx="15">
                  <c:v>0.80434782608695654</c:v>
                </c:pt>
                <c:pt idx="16">
                  <c:v>0.81948424068767911</c:v>
                </c:pt>
                <c:pt idx="17">
                  <c:v>0.78991596638655459</c:v>
                </c:pt>
                <c:pt idx="18">
                  <c:v>0.79624664879356566</c:v>
                </c:pt>
                <c:pt idx="19">
                  <c:v>0.85006693440428382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D9-44D3-A115-AE81978678A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66026272"/>
        <c:axId val="766026688"/>
      </c:lineChart>
      <c:catAx>
        <c:axId val="766026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026688"/>
        <c:crosses val="autoZero"/>
        <c:auto val="1"/>
        <c:lblAlgn val="ctr"/>
        <c:lblOffset val="100"/>
        <c:tickLblSkip val="1"/>
        <c:noMultiLvlLbl val="0"/>
      </c:catAx>
      <c:valAx>
        <c:axId val="766026688"/>
        <c:scaling>
          <c:orientation val="minMax"/>
          <c:max val="0.95000000000000007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026272"/>
        <c:crosses val="autoZero"/>
        <c:crossBetween val="between"/>
        <c:min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3170583" cy="482027"/>
          </a:xfrm>
          <a:prstGeom prst="rect">
            <a:avLst/>
          </a:prstGeom>
        </p:spPr>
        <p:txBody>
          <a:bodyPr vert="horz" lIns="94795" tIns="47397" rIns="94795" bIns="4739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6" y="5"/>
            <a:ext cx="3170583" cy="482027"/>
          </a:xfrm>
          <a:prstGeom prst="rect">
            <a:avLst/>
          </a:prstGeom>
        </p:spPr>
        <p:txBody>
          <a:bodyPr vert="horz" lIns="94795" tIns="47397" rIns="94795" bIns="47397" rtlCol="0"/>
          <a:lstStyle>
            <a:lvl1pPr algn="r">
              <a:defRPr sz="1200"/>
            </a:lvl1pPr>
          </a:lstStyle>
          <a:p>
            <a:fld id="{C376499C-E9C8-4EAB-AD70-94B576D3FFAF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119177"/>
            <a:ext cx="3170583" cy="482027"/>
          </a:xfrm>
          <a:prstGeom prst="rect">
            <a:avLst/>
          </a:prstGeom>
        </p:spPr>
        <p:txBody>
          <a:bodyPr vert="horz" lIns="94795" tIns="47397" rIns="94795" bIns="4739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6" y="9119177"/>
            <a:ext cx="3170583" cy="482027"/>
          </a:xfrm>
          <a:prstGeom prst="rect">
            <a:avLst/>
          </a:prstGeom>
        </p:spPr>
        <p:txBody>
          <a:bodyPr vert="horz" lIns="94795" tIns="47397" rIns="94795" bIns="47397" rtlCol="0" anchor="b"/>
          <a:lstStyle>
            <a:lvl1pPr algn="r">
              <a:defRPr sz="1200"/>
            </a:lvl1pPr>
          </a:lstStyle>
          <a:p>
            <a:fld id="{2F28092B-C0EE-419B-AD79-B022B0116D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25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169810" cy="481370"/>
          </a:xfrm>
          <a:prstGeom prst="rect">
            <a:avLst/>
          </a:prstGeom>
        </p:spPr>
        <p:txBody>
          <a:bodyPr vert="horz" lIns="94643" tIns="47322" rIns="94643" bIns="4732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37" y="1"/>
            <a:ext cx="3169810" cy="481370"/>
          </a:xfrm>
          <a:prstGeom prst="rect">
            <a:avLst/>
          </a:prstGeom>
        </p:spPr>
        <p:txBody>
          <a:bodyPr vert="horz" lIns="94643" tIns="47322" rIns="94643" bIns="47322" rtlCol="0"/>
          <a:lstStyle>
            <a:lvl1pPr algn="r">
              <a:defRPr sz="1200"/>
            </a:lvl1pPr>
          </a:lstStyle>
          <a:p>
            <a:fld id="{4516DB8C-4B28-4414-B4B9-3C15EF43A02B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3" tIns="47322" rIns="94643" bIns="473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3" y="4620500"/>
            <a:ext cx="5853483" cy="3780555"/>
          </a:xfrm>
          <a:prstGeom prst="rect">
            <a:avLst/>
          </a:prstGeom>
        </p:spPr>
        <p:txBody>
          <a:bodyPr vert="horz" lIns="94643" tIns="47322" rIns="94643" bIns="473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119830"/>
            <a:ext cx="3169810" cy="481370"/>
          </a:xfrm>
          <a:prstGeom prst="rect">
            <a:avLst/>
          </a:prstGeom>
        </p:spPr>
        <p:txBody>
          <a:bodyPr vert="horz" lIns="94643" tIns="47322" rIns="94643" bIns="473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37" y="9119830"/>
            <a:ext cx="3169810" cy="481370"/>
          </a:xfrm>
          <a:prstGeom prst="rect">
            <a:avLst/>
          </a:prstGeom>
        </p:spPr>
        <p:txBody>
          <a:bodyPr vert="horz" lIns="94643" tIns="47322" rIns="94643" bIns="47322" rtlCol="0" anchor="b"/>
          <a:lstStyle>
            <a:lvl1pPr algn="r">
              <a:defRPr sz="1200"/>
            </a:lvl1pPr>
          </a:lstStyle>
          <a:p>
            <a:fld id="{B9CE6F8B-70D2-4FAE-BBA9-52F1A19EF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80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E6F8B-70D2-4FAE-BBA9-52F1A19EFD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03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090">
              <a:defRPr/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E6F8B-70D2-4FAE-BBA9-52F1A19EFD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8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E6F8B-70D2-4FAE-BBA9-52F1A19EFD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4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F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H="1">
            <a:off x="688976" y="1147097"/>
            <a:ext cx="7767637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8974" y="122904"/>
            <a:ext cx="7767639" cy="85212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688975" y="1460902"/>
            <a:ext cx="7767638" cy="4618714"/>
          </a:xfrm>
          <a:prstGeom prst="rect">
            <a:avLst/>
          </a:prstGeom>
        </p:spPr>
        <p:txBody>
          <a:bodyPr lIns="0" tIns="0" rIns="0" bIns="0"/>
          <a:lstStyle>
            <a:lvl1pPr marL="0">
              <a:defRPr b="1"/>
            </a:lvl1pPr>
            <a:lvl2pPr marL="0">
              <a:defRPr/>
            </a:lvl2pPr>
            <a:lvl3pPr marL="0">
              <a:defRPr/>
            </a:lvl3pPr>
            <a:lvl4pPr marL="341313" indent="-168275">
              <a:defRPr/>
            </a:lvl4pPr>
            <a:lvl5pPr marL="574675" indent="-233363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26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SF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88975" y="1948665"/>
            <a:ext cx="7767638" cy="1096963"/>
          </a:xfrm>
          <a:prstGeom prst="rect">
            <a:avLst/>
          </a:prstGeom>
        </p:spPr>
        <p:txBody>
          <a:bodyPr vert="horz" lIns="0" tIns="0" rIns="91440" bIns="0"/>
          <a:lstStyle>
            <a:lvl1pPr>
              <a:lnSpc>
                <a:spcPts val="3600"/>
              </a:lnSpc>
              <a:defRPr sz="3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Presentation Title Comes Here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88975" y="3087349"/>
            <a:ext cx="7767638" cy="3440536"/>
          </a:xfrm>
          <a:prstGeom prst="rect">
            <a:avLst/>
          </a:prstGeom>
        </p:spPr>
        <p:txBody>
          <a:bodyPr vert="horz" lIns="0" tIns="0" rIns="91440" bIns="0"/>
          <a:lstStyle>
            <a:lvl1pPr>
              <a:lnSpc>
                <a:spcPts val="3200"/>
              </a:lnSpc>
              <a:defRPr sz="2400" b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Presenter’s Name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18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logo and USF tex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82" y="6337848"/>
            <a:ext cx="1600227" cy="352050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0" y="6581460"/>
            <a:ext cx="18711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© 2020 Donald E. Heller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7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3200"/>
        </a:lnSpc>
        <a:spcBef>
          <a:spcPts val="0"/>
        </a:spcBef>
        <a:buFontTx/>
        <a:buNone/>
        <a:defRPr sz="2200" b="1" kern="1200">
          <a:solidFill>
            <a:srgbClr val="00543C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3200"/>
        </a:lnSpc>
        <a:spcBef>
          <a:spcPts val="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" indent="-171450" algn="l" defTabSz="457200" rtl="0" eaLnBrk="1" latinLnBrk="0" hangingPunct="1">
        <a:lnSpc>
          <a:spcPts val="3200"/>
        </a:lnSpc>
        <a:spcBef>
          <a:spcPts val="0"/>
        </a:spcBef>
        <a:buClr>
          <a:schemeClr val="tx2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344488" indent="-173038" algn="l" defTabSz="457200" rtl="0" eaLnBrk="1" latinLnBrk="0" hangingPunct="1">
        <a:lnSpc>
          <a:spcPts val="3200"/>
        </a:lnSpc>
        <a:spcBef>
          <a:spcPts val="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515938" indent="-171450" algn="l" defTabSz="457200" rtl="0" eaLnBrk="1" latinLnBrk="0" hangingPunct="1">
        <a:lnSpc>
          <a:spcPts val="3200"/>
        </a:lnSpc>
        <a:spcBef>
          <a:spcPts val="0"/>
        </a:spcBef>
        <a:buFont typeface="Lucida Grande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688976" y="1371600"/>
            <a:ext cx="776763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USF symbol v2 white.png"/>
          <p:cNvPicPr>
            <a:picLocks noChangeAspect="1"/>
          </p:cNvPicPr>
          <p:nvPr userDrawn="1"/>
        </p:nvPicPr>
        <p:blipFill rotWithShape="1">
          <a:blip r:embed="rId3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93" b="14187"/>
          <a:stretch/>
        </p:blipFill>
        <p:spPr>
          <a:xfrm>
            <a:off x="4575466" y="2289175"/>
            <a:ext cx="4568533" cy="4568825"/>
          </a:xfrm>
          <a:prstGeom prst="rect">
            <a:avLst/>
          </a:prstGeom>
        </p:spPr>
      </p:pic>
      <p:pic>
        <p:nvPicPr>
          <p:cNvPr id="2" name="Picture 1" descr="logo and change the world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2" y="454025"/>
            <a:ext cx="409433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1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3600"/>
        </a:lnSpc>
        <a:spcBef>
          <a:spcPct val="0"/>
        </a:spcBef>
        <a:buNone/>
        <a:defRPr sz="3000" b="1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3200"/>
        </a:lnSpc>
        <a:spcBef>
          <a:spcPts val="0"/>
        </a:spcBef>
        <a:buFontTx/>
        <a:buNone/>
        <a:defRPr sz="2200" b="1" kern="1200">
          <a:solidFill>
            <a:srgbClr val="00543C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3200"/>
        </a:lnSpc>
        <a:spcBef>
          <a:spcPts val="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" indent="-171450" algn="l" defTabSz="457200" rtl="0" eaLnBrk="1" latinLnBrk="0" hangingPunct="1">
        <a:lnSpc>
          <a:spcPts val="3200"/>
        </a:lnSpc>
        <a:spcBef>
          <a:spcPts val="0"/>
        </a:spcBef>
        <a:buClr>
          <a:schemeClr val="tx2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344488" indent="-173038" algn="l" defTabSz="457200" rtl="0" eaLnBrk="1" latinLnBrk="0" hangingPunct="1">
        <a:lnSpc>
          <a:spcPts val="3200"/>
        </a:lnSpc>
        <a:spcBef>
          <a:spcPts val="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515938" indent="-171450" algn="l" defTabSz="457200" rtl="0" eaLnBrk="1" latinLnBrk="0" hangingPunct="1">
        <a:lnSpc>
          <a:spcPts val="3200"/>
        </a:lnSpc>
        <a:spcBef>
          <a:spcPts val="0"/>
        </a:spcBef>
        <a:buFont typeface="Lucida Grande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9029" y="1903445"/>
            <a:ext cx="9143999" cy="1335221"/>
          </a:xfrm>
        </p:spPr>
        <p:txBody>
          <a:bodyPr/>
          <a:lstStyle/>
          <a:p>
            <a:pPr algn="ctr">
              <a:lnSpc>
                <a:spcPts val="6000"/>
              </a:lnSpc>
              <a:spcAft>
                <a:spcPts val="600"/>
              </a:spcAft>
            </a:pPr>
            <a:r>
              <a:rPr lang="en-US" sz="2800" dirty="0" smtClean="0"/>
              <a:t>Admissions and Enrollment In Crisis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450" y="4084089"/>
            <a:ext cx="9083040" cy="184927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000" dirty="0" smtClean="0"/>
              <a:t>Donald E. Heller</a:t>
            </a:r>
          </a:p>
          <a:p>
            <a:pPr algn="ctr">
              <a:lnSpc>
                <a:spcPct val="100000"/>
              </a:lnSpc>
            </a:pPr>
            <a:r>
              <a:rPr lang="en-US" sz="1800" dirty="0" smtClean="0"/>
              <a:t>Provost and Vice President of Academic Affairs</a:t>
            </a:r>
            <a:br>
              <a:rPr lang="en-US" sz="1800" dirty="0" smtClean="0"/>
            </a:br>
            <a:r>
              <a:rPr lang="en-US" sz="1800" dirty="0" smtClean="0"/>
              <a:t>Professor of Education</a:t>
            </a:r>
            <a:br>
              <a:rPr lang="en-US" sz="1800" dirty="0" smtClean="0"/>
            </a:br>
            <a:r>
              <a:rPr lang="en-US" sz="1800" dirty="0" smtClean="0"/>
              <a:t>University of San Francisco</a:t>
            </a:r>
            <a:br>
              <a:rPr lang="en-US" sz="1800" dirty="0" smtClean="0"/>
            </a:br>
            <a:endParaRPr lang="en-US" sz="1800" dirty="0" smtClean="0"/>
          </a:p>
          <a:p>
            <a:pPr algn="ctr">
              <a:lnSpc>
                <a:spcPct val="100000"/>
              </a:lnSpc>
            </a:pPr>
            <a:r>
              <a:rPr lang="en-US" sz="1800" dirty="0" smtClean="0"/>
              <a:t>January, 27, 2020</a:t>
            </a:r>
            <a:endParaRPr lang="en-US" sz="1800" dirty="0"/>
          </a:p>
          <a:p>
            <a:pPr algn="ctr">
              <a:lnSpc>
                <a:spcPct val="100000"/>
              </a:lnSpc>
            </a:pPr>
            <a:endParaRPr lang="en-US" sz="1800" dirty="0" smtClean="0"/>
          </a:p>
          <a:p>
            <a:pPr algn="ctr"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07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65" y="594535"/>
            <a:ext cx="8228512" cy="512513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8899" y="4124131"/>
            <a:ext cx="7981444" cy="578498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8899" y="2886270"/>
            <a:ext cx="7981444" cy="578498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899" y="3517640"/>
            <a:ext cx="7981444" cy="393441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8899" y="2289111"/>
            <a:ext cx="7981444" cy="578498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2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What factors have led to the crisis?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1257" y="1324947"/>
            <a:ext cx="8658808" cy="4754669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Uninterrupted increases in sticker </a:t>
            </a:r>
            <a:r>
              <a:rPr lang="en-US" b="0" dirty="0" smtClean="0"/>
              <a:t>prices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Concerns about student debt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Questions about the value of a college degree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Criticisms of universities and students: Political correctness, snowflake students, sexual assaults, poor outcomes, etc.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The entire admissions maelstrom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Affirmative action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Legacy admissions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Rigged system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Varsity Blues</a:t>
            </a:r>
          </a:p>
        </p:txBody>
      </p:sp>
    </p:spTree>
    <p:extLst>
      <p:ext uri="{BB962C8B-B14F-4D97-AF65-F5344CB8AC3E}">
        <p14:creationId xmlns:p14="http://schemas.microsoft.com/office/powerpoint/2010/main" val="390725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What do we need to do?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1257" y="1324947"/>
            <a:ext cx="8658808" cy="4754669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Tell our stories better – about prices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7651689"/>
              </p:ext>
            </p:extLst>
          </p:nvPr>
        </p:nvGraphicFramePr>
        <p:xfrm>
          <a:off x="0" y="1826208"/>
          <a:ext cx="91439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8179820" y="3590510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Private net</a:t>
            </a:r>
          </a:p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(+32%)</a:t>
            </a:r>
            <a:endParaRPr lang="en-US" sz="1000" b="1" dirty="0">
              <a:solidFill>
                <a:srgbClr val="00B0F0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8189151" y="3985192"/>
            <a:ext cx="914400" cy="41708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solidFill>
                  <a:srgbClr val="C00000"/>
                </a:solidFill>
              </a:rPr>
              <a:t>Public sticker</a:t>
            </a:r>
          </a:p>
          <a:p>
            <a:pPr algn="ctr"/>
            <a:r>
              <a:rPr lang="en-US" sz="1000" b="1" dirty="0" smtClean="0">
                <a:solidFill>
                  <a:srgbClr val="C00000"/>
                </a:solidFill>
              </a:rPr>
              <a:t>(+120%)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220267" y="4423722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C00000"/>
                </a:solidFill>
              </a:rPr>
              <a:t>Public net</a:t>
            </a:r>
          </a:p>
          <a:p>
            <a:pPr algn="ctr"/>
            <a:r>
              <a:rPr lang="en-US" sz="1000" b="1" dirty="0" smtClean="0">
                <a:solidFill>
                  <a:srgbClr val="C00000"/>
                </a:solidFill>
              </a:rPr>
              <a:t>(+83%)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8189151" y="2331592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Private sticker</a:t>
            </a:r>
          </a:p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(+88%)</a:t>
            </a:r>
            <a:endParaRPr lang="en-US" sz="1000" b="1" dirty="0">
              <a:solidFill>
                <a:srgbClr val="00B0F0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908178" y="3952635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rgbClr val="00B0F0"/>
                </a:solidFill>
              </a:rPr>
              <a:t>Discount 22%</a:t>
            </a:r>
            <a:endParaRPr lang="en-US" sz="900" b="1" dirty="0">
              <a:solidFill>
                <a:srgbClr val="00B0F0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7458237" y="3038126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rgbClr val="00B0F0"/>
                </a:solidFill>
              </a:rPr>
              <a:t>Discount 45%</a:t>
            </a:r>
            <a:endParaRPr lang="en-US" sz="900" b="1" dirty="0">
              <a:solidFill>
                <a:srgbClr val="00B0F0"/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908178" y="5009085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rgbClr val="C00000"/>
                </a:solidFill>
              </a:rPr>
              <a:t>Discount 16%</a:t>
            </a:r>
            <a:endParaRPr lang="en-US" sz="900" b="1" dirty="0">
              <a:solidFill>
                <a:srgbClr val="C0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7458237" y="4304159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rgbClr val="C00000"/>
                </a:solidFill>
              </a:rPr>
              <a:t>Discount 30%</a:t>
            </a:r>
            <a:endParaRPr lang="en-US" sz="9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86950" y="5933976"/>
            <a:ext cx="2307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/>
              <a:t>College Board, Trends in College Pricing 2019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17409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Graphic spid="5" grpId="0" uiExpand="1">
        <p:bldSub>
          <a:bldChart bld="series"/>
        </p:bldSub>
      </p:bldGraphic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What do we need to do?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1257" y="1324947"/>
            <a:ext cx="8658808" cy="4754669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Tell our stories better – about debt</a:t>
            </a:r>
            <a:endParaRPr lang="en-US" sz="2000" dirty="0"/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What are </a:t>
            </a:r>
            <a:r>
              <a:rPr lang="en-US" sz="2000" b="0" i="1" dirty="0" smtClean="0">
                <a:solidFill>
                  <a:schemeClr val="tx1"/>
                </a:solidFill>
              </a:rPr>
              <a:t>real </a:t>
            </a:r>
            <a:r>
              <a:rPr lang="en-US" sz="2000" dirty="0" smtClean="0"/>
              <a:t>debt burdens, not the sensationalized numbers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Who is defaulting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What borrower protections are available</a:t>
            </a:r>
          </a:p>
        </p:txBody>
      </p:sp>
    </p:spTree>
    <p:extLst>
      <p:ext uri="{BB962C8B-B14F-4D97-AF65-F5344CB8AC3E}">
        <p14:creationId xmlns:p14="http://schemas.microsoft.com/office/powerpoint/2010/main" val="347764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What do we need to do?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1257" y="1324947"/>
            <a:ext cx="8658808" cy="4754669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Tell our stories better – about the value of a degree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01428716"/>
              </p:ext>
            </p:extLst>
          </p:nvPr>
        </p:nvGraphicFramePr>
        <p:xfrm>
          <a:off x="0" y="1826208"/>
          <a:ext cx="91439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8189151" y="2508755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C00000"/>
                </a:solidFill>
              </a:rPr>
              <a:t>BA &amp;</a:t>
            </a:r>
          </a:p>
          <a:p>
            <a:pPr algn="ctr"/>
            <a:r>
              <a:rPr lang="en-US" sz="1000" b="1" dirty="0" smtClean="0">
                <a:solidFill>
                  <a:srgbClr val="C00000"/>
                </a:solidFill>
              </a:rPr>
              <a:t>higher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8178387" y="3191302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BA</a:t>
            </a:r>
          </a:p>
          <a:p>
            <a:pPr algn="ctr"/>
            <a:r>
              <a:rPr lang="en-US" sz="1000" b="1" dirty="0" smtClean="0">
                <a:solidFill>
                  <a:srgbClr val="00B0F0"/>
                </a:solidFill>
              </a:rPr>
              <a:t>only</a:t>
            </a:r>
            <a:endParaRPr lang="en-US" sz="1000" b="1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6519" y="5933976"/>
            <a:ext cx="31774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/>
              <a:t>Bureau of Labor Statistics, CPS median weekly earnings age 25+</a:t>
            </a:r>
            <a:endParaRPr lang="en-US" sz="800" dirty="0"/>
          </a:p>
        </p:txBody>
      </p:sp>
      <p:sp>
        <p:nvSpPr>
          <p:cNvPr id="17" name="TextBox 1"/>
          <p:cNvSpPr txBox="1"/>
          <p:nvPr/>
        </p:nvSpPr>
        <p:spPr>
          <a:xfrm>
            <a:off x="8266922" y="5050917"/>
            <a:ext cx="914400" cy="4105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Some</a:t>
            </a:r>
          </a:p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college</a:t>
            </a:r>
          </a:p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or AA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70177"/>
              </p:ext>
            </p:extLst>
          </p:nvPr>
        </p:nvGraphicFramePr>
        <p:xfrm>
          <a:off x="1701281" y="3938397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829067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287592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87492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% of workers with: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184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least some college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58%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68%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8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or higher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31%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41%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4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40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5" grpId="0" uiExpand="1">
        <p:bldSub>
          <a:bldChart bld="series"/>
        </p:bldSub>
      </p:bldGraphic>
      <p:bldP spid="9" grpId="0"/>
      <p:bldP spid="10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What do we need to do?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1257" y="1324947"/>
            <a:ext cx="8658808" cy="4754669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Help students make better decisions</a:t>
            </a:r>
            <a:endParaRPr lang="en-US" sz="2000" dirty="0"/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choosing a college</a:t>
            </a:r>
            <a:endParaRPr lang="en-US" sz="2000" dirty="0" smtClean="0"/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financing their education, including appropriate borrowing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In making good decisions once enrolled</a:t>
            </a:r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Get our own houses in order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Better align our enrollment management practices and policies with our missions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Examine practices and policies that lead to perceptions of a rigged system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Communicate concrete steps being taken</a:t>
            </a:r>
          </a:p>
          <a:p>
            <a:pPr marL="6842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507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/>
              <a:t>Questions and discussion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25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F master 1">
  <a:themeElements>
    <a:clrScheme name="Custom 2">
      <a:dk1>
        <a:sysClr val="windowText" lastClr="000000"/>
      </a:dk1>
      <a:lt1>
        <a:sysClr val="window" lastClr="FFFFFF"/>
      </a:lt1>
      <a:dk2>
        <a:srgbClr val="00543C"/>
      </a:dk2>
      <a:lt2>
        <a:srgbClr val="EEECE1"/>
      </a:lt2>
      <a:accent1>
        <a:srgbClr val="FCBA2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USF titles and dividers">
  <a:themeElements>
    <a:clrScheme name="Custom 2">
      <a:dk1>
        <a:sysClr val="windowText" lastClr="000000"/>
      </a:dk1>
      <a:lt1>
        <a:sysClr val="window" lastClr="FFFFFF"/>
      </a:lt1>
      <a:dk2>
        <a:srgbClr val="00543C"/>
      </a:dk2>
      <a:lt2>
        <a:srgbClr val="EEECE1"/>
      </a:lt2>
      <a:accent1>
        <a:srgbClr val="FCBA2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24615</TotalTime>
  <Words>319</Words>
  <Application>Microsoft Office PowerPoint</Application>
  <PresentationFormat>On-screen Show (4:3)</PresentationFormat>
  <Paragraphs>68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Lucida Grande</vt:lpstr>
      <vt:lpstr>USF master 1</vt:lpstr>
      <vt:lpstr>USF titles and dividers</vt:lpstr>
      <vt:lpstr>PowerPoint Presentation</vt:lpstr>
      <vt:lpstr>PowerPoint Presentation</vt:lpstr>
      <vt:lpstr>What factors have led to the crisis?</vt:lpstr>
      <vt:lpstr>What do we need to do?</vt:lpstr>
      <vt:lpstr>What do we need to do?</vt:lpstr>
      <vt:lpstr>What do we need to do?</vt:lpstr>
      <vt:lpstr>What do we need to do?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Barney Greinke</dc:creator>
  <cp:lastModifiedBy>Chung, Emily</cp:lastModifiedBy>
  <cp:revision>667</cp:revision>
  <cp:lastPrinted>2019-09-20T19:15:40Z</cp:lastPrinted>
  <dcterms:created xsi:type="dcterms:W3CDTF">2011-03-20T05:14:53Z</dcterms:created>
  <dcterms:modified xsi:type="dcterms:W3CDTF">2020-01-24T21:00:32Z</dcterms:modified>
</cp:coreProperties>
</file>